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4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61981" y="3583829"/>
            <a:ext cx="10580136" cy="279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3E231A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3E231A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010000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3E231A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50" b="1" i="0">
                <a:solidFill>
                  <a:srgbClr val="3E231A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407" y="640243"/>
            <a:ext cx="1722728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3E231A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049" y="2355804"/>
            <a:ext cx="18048001" cy="2805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010000"/>
                </a:solidFill>
                <a:latin typeface="Palladio Uralic"/>
                <a:cs typeface="Palladio Ural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18" Type="http://schemas.openxmlformats.org/officeDocument/2006/relationships/image" Target="../media/image18.png"/><Relationship Id="rId26" Type="http://schemas.openxmlformats.org/officeDocument/2006/relationships/image" Target="../media/image106.png"/><Relationship Id="rId3" Type="http://schemas.openxmlformats.org/officeDocument/2006/relationships/image" Target="../media/image90.png"/><Relationship Id="rId21" Type="http://schemas.openxmlformats.org/officeDocument/2006/relationships/image" Target="../media/image101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5" Type="http://schemas.openxmlformats.org/officeDocument/2006/relationships/image" Target="../media/image105.png"/><Relationship Id="rId2" Type="http://schemas.openxmlformats.org/officeDocument/2006/relationships/image" Target="../media/image2.png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24" Type="http://schemas.openxmlformats.org/officeDocument/2006/relationships/image" Target="../media/image104.png"/><Relationship Id="rId5" Type="http://schemas.openxmlformats.org/officeDocument/2006/relationships/image" Target="../media/image91.png"/><Relationship Id="rId15" Type="http://schemas.openxmlformats.org/officeDocument/2006/relationships/image" Target="../media/image31.png"/><Relationship Id="rId23" Type="http://schemas.openxmlformats.org/officeDocument/2006/relationships/image" Target="../media/image103.png"/><Relationship Id="rId10" Type="http://schemas.openxmlformats.org/officeDocument/2006/relationships/image" Target="../media/image28.png"/><Relationship Id="rId19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94.png"/><Relationship Id="rId14" Type="http://schemas.openxmlformats.org/officeDocument/2006/relationships/image" Target="../media/image97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5.png"/><Relationship Id="rId18" Type="http://schemas.openxmlformats.org/officeDocument/2006/relationships/image" Target="../media/image18.png"/><Relationship Id="rId3" Type="http://schemas.openxmlformats.org/officeDocument/2006/relationships/image" Target="../media/image122.png"/><Relationship Id="rId21" Type="http://schemas.openxmlformats.org/officeDocument/2006/relationships/image" Target="../media/image127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9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31.png"/><Relationship Id="rId10" Type="http://schemas.openxmlformats.org/officeDocument/2006/relationships/image" Target="../media/image28.png"/><Relationship Id="rId19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124.png"/><Relationship Id="rId14" Type="http://schemas.openxmlformats.org/officeDocument/2006/relationships/image" Target="../media/image126.png"/><Relationship Id="rId22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jpg"/><Relationship Id="rId10" Type="http://schemas.openxmlformats.org/officeDocument/2006/relationships/image" Target="../media/image11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5.png"/><Relationship Id="rId18" Type="http://schemas.openxmlformats.org/officeDocument/2006/relationships/image" Target="../media/image18.png"/><Relationship Id="rId3" Type="http://schemas.openxmlformats.org/officeDocument/2006/relationships/image" Target="../media/image122.png"/><Relationship Id="rId21" Type="http://schemas.openxmlformats.org/officeDocument/2006/relationships/image" Target="../media/image145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43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95.png"/><Relationship Id="rId24" Type="http://schemas.openxmlformats.org/officeDocument/2006/relationships/image" Target="../media/image147.png"/><Relationship Id="rId5" Type="http://schemas.openxmlformats.org/officeDocument/2006/relationships/image" Target="../media/image91.png"/><Relationship Id="rId15" Type="http://schemas.openxmlformats.org/officeDocument/2006/relationships/image" Target="../media/image31.png"/><Relationship Id="rId23" Type="http://schemas.openxmlformats.org/officeDocument/2006/relationships/image" Target="../media/image146.png"/><Relationship Id="rId10" Type="http://schemas.openxmlformats.org/officeDocument/2006/relationships/image" Target="../media/image28.png"/><Relationship Id="rId19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142.png"/><Relationship Id="rId14" Type="http://schemas.openxmlformats.org/officeDocument/2006/relationships/image" Target="../media/image126.png"/><Relationship Id="rId22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0" Type="http://schemas.openxmlformats.org/officeDocument/2006/relationships/hyperlink" Target="mailto:ramesg@gmail.com" TargetMode="External"/><Relationship Id="rId4" Type="http://schemas.openxmlformats.org/officeDocument/2006/relationships/hyperlink" Target="mailto:ramesh@gmail.com" TargetMode="External"/><Relationship Id="rId9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0.png"/><Relationship Id="rId3" Type="http://schemas.openxmlformats.org/officeDocument/2006/relationships/image" Target="../media/image158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59.png"/><Relationship Id="rId5" Type="http://schemas.openxmlformats.org/officeDocument/2006/relationships/image" Target="../media/image132.png"/><Relationship Id="rId15" Type="http://schemas.openxmlformats.org/officeDocument/2006/relationships/image" Target="../media/image162.jpg"/><Relationship Id="rId10" Type="http://schemas.openxmlformats.org/officeDocument/2006/relationships/image" Target="../media/image11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" Type="http://schemas.openxmlformats.org/officeDocument/2006/relationships/image" Target="../media/image164.png"/><Relationship Id="rId21" Type="http://schemas.openxmlformats.org/officeDocument/2006/relationships/image" Target="../media/image18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31.png"/><Relationship Id="rId25" Type="http://schemas.openxmlformats.org/officeDocument/2006/relationships/image" Target="../media/image185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71.png"/><Relationship Id="rId19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193.png"/><Relationship Id="rId26" Type="http://schemas.openxmlformats.org/officeDocument/2006/relationships/image" Target="../media/image186.png"/><Relationship Id="rId3" Type="http://schemas.openxmlformats.org/officeDocument/2006/relationships/image" Target="../media/image164.png"/><Relationship Id="rId21" Type="http://schemas.openxmlformats.org/officeDocument/2006/relationships/image" Target="../media/image19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31.png"/><Relationship Id="rId25" Type="http://schemas.openxmlformats.org/officeDocument/2006/relationships/image" Target="../media/image185.png"/><Relationship Id="rId2" Type="http://schemas.openxmlformats.org/officeDocument/2006/relationships/image" Target="../media/image163.png"/><Relationship Id="rId16" Type="http://schemas.openxmlformats.org/officeDocument/2006/relationships/image" Target="../media/image192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image" Target="../media/image172.png"/><Relationship Id="rId24" Type="http://schemas.openxmlformats.org/officeDocument/2006/relationships/image" Target="../media/image184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91.png"/><Relationship Id="rId22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200.png"/><Relationship Id="rId18" Type="http://schemas.openxmlformats.org/officeDocument/2006/relationships/image" Target="../media/image31.png"/><Relationship Id="rId3" Type="http://schemas.openxmlformats.org/officeDocument/2006/relationships/image" Target="../media/image196.png"/><Relationship Id="rId21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199.png"/><Relationship Id="rId17" Type="http://schemas.openxmlformats.org/officeDocument/2006/relationships/image" Target="../media/image203.png"/><Relationship Id="rId2" Type="http://schemas.openxmlformats.org/officeDocument/2006/relationships/image" Target="../media/image2.png"/><Relationship Id="rId16" Type="http://schemas.openxmlformats.org/officeDocument/2006/relationships/image" Target="../media/image202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12.png"/><Relationship Id="rId10" Type="http://schemas.openxmlformats.org/officeDocument/2006/relationships/image" Target="../media/image28.png"/><Relationship Id="rId19" Type="http://schemas.openxmlformats.org/officeDocument/2006/relationships/image" Target="../media/image204.png"/><Relationship Id="rId4" Type="http://schemas.openxmlformats.org/officeDocument/2006/relationships/image" Target="../media/image22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Relationship Id="rId22" Type="http://schemas.openxmlformats.org/officeDocument/2006/relationships/image" Target="../media/image2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00.png"/><Relationship Id="rId18" Type="http://schemas.openxmlformats.org/officeDocument/2006/relationships/image" Target="../media/image31.png"/><Relationship Id="rId3" Type="http://schemas.openxmlformats.org/officeDocument/2006/relationships/image" Target="../media/image206.png"/><Relationship Id="rId21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199.png"/><Relationship Id="rId17" Type="http://schemas.openxmlformats.org/officeDocument/2006/relationships/image" Target="../media/image203.png"/><Relationship Id="rId2" Type="http://schemas.openxmlformats.org/officeDocument/2006/relationships/image" Target="../media/image2.png"/><Relationship Id="rId16" Type="http://schemas.openxmlformats.org/officeDocument/2006/relationships/image" Target="../media/image202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12.png"/><Relationship Id="rId10" Type="http://schemas.openxmlformats.org/officeDocument/2006/relationships/image" Target="../media/image27.png"/><Relationship Id="rId19" Type="http://schemas.openxmlformats.org/officeDocument/2006/relationships/image" Target="../media/image207.png"/><Relationship Id="rId4" Type="http://schemas.openxmlformats.org/officeDocument/2006/relationships/image" Target="../media/image21.png"/><Relationship Id="rId9" Type="http://schemas.openxmlformats.org/officeDocument/2006/relationships/image" Target="../media/image198.png"/><Relationship Id="rId14" Type="http://schemas.openxmlformats.org/officeDocument/2006/relationships/image" Target="../media/image201.png"/><Relationship Id="rId22" Type="http://schemas.openxmlformats.org/officeDocument/2006/relationships/image" Target="../media/image20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18" Type="http://schemas.openxmlformats.org/officeDocument/2006/relationships/image" Target="../media/image18.png"/><Relationship Id="rId3" Type="http://schemas.openxmlformats.org/officeDocument/2006/relationships/image" Target="../media/image213.png"/><Relationship Id="rId7" Type="http://schemas.openxmlformats.org/officeDocument/2006/relationships/image" Target="../media/image24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14.png"/><Relationship Id="rId1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217.png"/><Relationship Id="rId18" Type="http://schemas.openxmlformats.org/officeDocument/2006/relationships/image" Target="../media/image18.png"/><Relationship Id="rId26" Type="http://schemas.openxmlformats.org/officeDocument/2006/relationships/image" Target="../media/image223.png"/><Relationship Id="rId3" Type="http://schemas.openxmlformats.org/officeDocument/2006/relationships/image" Target="../media/image215.png"/><Relationship Id="rId21" Type="http://schemas.openxmlformats.org/officeDocument/2006/relationships/image" Target="../media/image219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5" Type="http://schemas.openxmlformats.org/officeDocument/2006/relationships/image" Target="../media/image222.png"/><Relationship Id="rId2" Type="http://schemas.openxmlformats.org/officeDocument/2006/relationships/image" Target="../media/image2.png"/><Relationship Id="rId16" Type="http://schemas.openxmlformats.org/officeDocument/2006/relationships/image" Target="../media/image9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24" Type="http://schemas.openxmlformats.org/officeDocument/2006/relationships/image" Target="../media/image221.png"/><Relationship Id="rId5" Type="http://schemas.openxmlformats.org/officeDocument/2006/relationships/image" Target="../media/image91.png"/><Relationship Id="rId15" Type="http://schemas.openxmlformats.org/officeDocument/2006/relationships/image" Target="../media/image31.png"/><Relationship Id="rId23" Type="http://schemas.openxmlformats.org/officeDocument/2006/relationships/image" Target="../media/image106.png"/><Relationship Id="rId10" Type="http://schemas.openxmlformats.org/officeDocument/2006/relationships/image" Target="../media/image28.png"/><Relationship Id="rId19" Type="http://schemas.openxmlformats.org/officeDocument/2006/relationships/image" Target="../media/image218.png"/><Relationship Id="rId4" Type="http://schemas.openxmlformats.org/officeDocument/2006/relationships/image" Target="../media/image22.png"/><Relationship Id="rId9" Type="http://schemas.openxmlformats.org/officeDocument/2006/relationships/image" Target="../media/image216.png"/><Relationship Id="rId14" Type="http://schemas.openxmlformats.org/officeDocument/2006/relationships/image" Target="../media/image126.png"/><Relationship Id="rId22" Type="http://schemas.openxmlformats.org/officeDocument/2006/relationships/image" Target="../media/image220.png"/><Relationship Id="rId27" Type="http://schemas.openxmlformats.org/officeDocument/2006/relationships/image" Target="../media/image2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5.png"/><Relationship Id="rId18" Type="http://schemas.openxmlformats.org/officeDocument/2006/relationships/image" Target="../media/image18.png"/><Relationship Id="rId26" Type="http://schemas.openxmlformats.org/officeDocument/2006/relationships/image" Target="../media/image227.png"/><Relationship Id="rId3" Type="http://schemas.openxmlformats.org/officeDocument/2006/relationships/image" Target="../media/image215.png"/><Relationship Id="rId21" Type="http://schemas.openxmlformats.org/officeDocument/2006/relationships/image" Target="../media/image226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17" Type="http://schemas.openxmlformats.org/officeDocument/2006/relationships/image" Target="../media/image33.png"/><Relationship Id="rId25" Type="http://schemas.openxmlformats.org/officeDocument/2006/relationships/image" Target="../media/image222.png"/><Relationship Id="rId2" Type="http://schemas.openxmlformats.org/officeDocument/2006/relationships/image" Target="../media/image2.png"/><Relationship Id="rId16" Type="http://schemas.openxmlformats.org/officeDocument/2006/relationships/image" Target="../media/image9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95.png"/><Relationship Id="rId24" Type="http://schemas.openxmlformats.org/officeDocument/2006/relationships/image" Target="../media/image221.png"/><Relationship Id="rId5" Type="http://schemas.openxmlformats.org/officeDocument/2006/relationships/image" Target="../media/image91.png"/><Relationship Id="rId15" Type="http://schemas.openxmlformats.org/officeDocument/2006/relationships/image" Target="../media/image31.png"/><Relationship Id="rId23" Type="http://schemas.openxmlformats.org/officeDocument/2006/relationships/image" Target="../media/image106.png"/><Relationship Id="rId10" Type="http://schemas.openxmlformats.org/officeDocument/2006/relationships/image" Target="../media/image28.png"/><Relationship Id="rId19" Type="http://schemas.openxmlformats.org/officeDocument/2006/relationships/image" Target="../media/image99.png"/><Relationship Id="rId4" Type="http://schemas.openxmlformats.org/officeDocument/2006/relationships/image" Target="../media/image22.png"/><Relationship Id="rId9" Type="http://schemas.openxmlformats.org/officeDocument/2006/relationships/image" Target="../media/image216.png"/><Relationship Id="rId14" Type="http://schemas.openxmlformats.org/officeDocument/2006/relationships/image" Target="../media/image97.png"/><Relationship Id="rId22" Type="http://schemas.openxmlformats.org/officeDocument/2006/relationships/image" Target="../media/image220.png"/><Relationship Id="rId27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18" Type="http://schemas.openxmlformats.org/officeDocument/2006/relationships/image" Target="../media/image233.png"/><Relationship Id="rId3" Type="http://schemas.openxmlformats.org/officeDocument/2006/relationships/image" Target="../media/image228.png"/><Relationship Id="rId21" Type="http://schemas.openxmlformats.org/officeDocument/2006/relationships/image" Target="../media/image23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31.png"/><Relationship Id="rId2" Type="http://schemas.openxmlformats.org/officeDocument/2006/relationships/image" Target="../media/image163.png"/><Relationship Id="rId16" Type="http://schemas.openxmlformats.org/officeDocument/2006/relationships/image" Target="../media/image232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230.png"/><Relationship Id="rId19" Type="http://schemas.openxmlformats.org/officeDocument/2006/relationships/image" Target="../media/image179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2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4.png"/><Relationship Id="rId18" Type="http://schemas.openxmlformats.org/officeDocument/2006/relationships/image" Target="../media/image18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12.png"/><Relationship Id="rId17" Type="http://schemas.openxmlformats.org/officeDocument/2006/relationships/image" Target="../media/image247.png"/><Relationship Id="rId2" Type="http://schemas.openxmlformats.org/officeDocument/2006/relationships/image" Target="../media/image2.png"/><Relationship Id="rId16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15.png"/><Relationship Id="rId10" Type="http://schemas.openxmlformats.org/officeDocument/2006/relationships/image" Target="../media/image242.png"/><Relationship Id="rId19" Type="http://schemas.openxmlformats.org/officeDocument/2006/relationships/image" Target="../media/image248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4710" marR="5080" indent="-842644">
              <a:lnSpc>
                <a:spcPct val="109900"/>
              </a:lnSpc>
              <a:spcBef>
                <a:spcPts val="105"/>
              </a:spcBef>
            </a:pPr>
            <a:r>
              <a:rPr spc="-5" dirty="0"/>
              <a:t>What </a:t>
            </a:r>
            <a:r>
              <a:rPr spc="-10" dirty="0"/>
              <a:t>Unit testing and  </a:t>
            </a:r>
            <a:r>
              <a:rPr spc="-5" dirty="0"/>
              <a:t>Integration</a:t>
            </a:r>
            <a:r>
              <a:rPr spc="-25" dirty="0"/>
              <a:t> </a:t>
            </a:r>
            <a:r>
              <a:rPr spc="-1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5145" y="7066205"/>
            <a:ext cx="8256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Mr. Amitava Chatterjee</a:t>
            </a: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722" y="3936938"/>
            <a:ext cx="15975965" cy="279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03065" marR="5080" indent="-4191000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Understanding </a:t>
            </a:r>
            <a:r>
              <a:rPr spc="-5" dirty="0"/>
              <a:t>Spring boot starter  test</a:t>
            </a:r>
            <a:r>
              <a:rPr spc="-20" dirty="0"/>
              <a:t> </a:t>
            </a:r>
            <a:r>
              <a:rPr spc="-5" dirty="0"/>
              <a:t>dependency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Spring boot starter test</a:t>
            </a:r>
            <a:r>
              <a:rPr spc="-95" dirty="0"/>
              <a:t> </a:t>
            </a:r>
            <a:r>
              <a:rPr spc="-5" dirty="0"/>
              <a:t>dependency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5080">
              <a:lnSpc>
                <a:spcPct val="110600"/>
              </a:lnSpc>
              <a:spcBef>
                <a:spcPts val="95"/>
              </a:spcBef>
            </a:pPr>
            <a:r>
              <a:rPr spc="10" dirty="0"/>
              <a:t>The </a:t>
            </a:r>
            <a:r>
              <a:rPr b="1" spc="5" dirty="0">
                <a:latin typeface="Palladio Uralic"/>
                <a:cs typeface="Palladio Uralic"/>
              </a:rPr>
              <a:t>Spring </a:t>
            </a:r>
            <a:r>
              <a:rPr b="1" spc="10" dirty="0">
                <a:latin typeface="Palladio Uralic"/>
                <a:cs typeface="Palladio Uralic"/>
              </a:rPr>
              <a:t>Boot </a:t>
            </a:r>
            <a:r>
              <a:rPr b="1" spc="5" dirty="0">
                <a:latin typeface="Palladio Uralic"/>
                <a:cs typeface="Palladio Uralic"/>
              </a:rPr>
              <a:t>Starter </a:t>
            </a:r>
            <a:r>
              <a:rPr b="1" spc="-110" dirty="0">
                <a:latin typeface="Palladio Uralic"/>
                <a:cs typeface="Palladio Uralic"/>
              </a:rPr>
              <a:t>Test </a:t>
            </a:r>
            <a:r>
              <a:rPr spc="10" dirty="0"/>
              <a:t>dependency </a:t>
            </a:r>
            <a:r>
              <a:rPr spc="5" dirty="0"/>
              <a:t>is </a:t>
            </a:r>
            <a:r>
              <a:rPr spc="10" dirty="0"/>
              <a:t>a </a:t>
            </a:r>
            <a:r>
              <a:rPr spc="5" dirty="0"/>
              <a:t>primary </a:t>
            </a:r>
            <a:r>
              <a:rPr spc="10" dirty="0"/>
              <a:t>dependency </a:t>
            </a:r>
            <a:r>
              <a:rPr spc="5" dirty="0"/>
              <a:t>for  testing the Spring Boot Applications. It holds all the necessary </a:t>
            </a:r>
            <a:r>
              <a:rPr spc="10" dirty="0"/>
              <a:t>elements  </a:t>
            </a:r>
            <a:r>
              <a:rPr spc="-10" dirty="0"/>
              <a:t>required </a:t>
            </a:r>
            <a:r>
              <a:rPr spc="5" dirty="0"/>
              <a:t>for the</a:t>
            </a:r>
            <a:r>
              <a:rPr dirty="0"/>
              <a:t> </a:t>
            </a:r>
            <a:r>
              <a:rPr spc="5" dirty="0"/>
              <a:t>testing.</a:t>
            </a:r>
          </a:p>
          <a:p>
            <a:pPr marL="63500">
              <a:lnSpc>
                <a:spcPct val="100000"/>
              </a:lnSpc>
              <a:spcBef>
                <a:spcPts val="3340"/>
              </a:spcBef>
            </a:pPr>
            <a:r>
              <a:rPr spc="5" dirty="0"/>
              <a:t>This starter</a:t>
            </a:r>
            <a:r>
              <a:rPr spc="-10" dirty="0"/>
              <a:t> </a:t>
            </a:r>
            <a:r>
              <a:rPr spc="5" dirty="0"/>
              <a:t>includes:</a:t>
            </a:r>
          </a:p>
          <a:p>
            <a:pPr marL="2157095" indent="-523875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2157730" algn="l"/>
              </a:tabLst>
            </a:pPr>
            <a:r>
              <a:rPr dirty="0"/>
              <a:t>Spring-specific</a:t>
            </a:r>
            <a:r>
              <a:rPr spc="-5" dirty="0"/>
              <a:t> </a:t>
            </a:r>
            <a:r>
              <a:rPr spc="5" dirty="0"/>
              <a:t>dependencies</a:t>
            </a:r>
          </a:p>
          <a:p>
            <a:pPr marL="2157095" indent="-523875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2157730" algn="l"/>
              </a:tabLst>
            </a:pPr>
            <a:r>
              <a:rPr spc="5" dirty="0"/>
              <a:t>Dependencies for</a:t>
            </a:r>
            <a:r>
              <a:rPr spc="-5" dirty="0"/>
              <a:t> </a:t>
            </a:r>
            <a:r>
              <a:rPr dirty="0"/>
              <a:t>auto-configuration</a:t>
            </a:r>
          </a:p>
          <a:p>
            <a:pPr marL="2157095" marR="2941320" indent="-523875">
              <a:lnSpc>
                <a:spcPct val="110600"/>
              </a:lnSpc>
              <a:buAutoNum type="arabicPeriod"/>
              <a:tabLst>
                <a:tab pos="2157730" algn="l"/>
              </a:tabLst>
            </a:pPr>
            <a:r>
              <a:rPr spc="10" dirty="0"/>
              <a:t>Set </a:t>
            </a:r>
            <a:r>
              <a:rPr spc="5" dirty="0"/>
              <a:t>of testing libraries - </a:t>
            </a:r>
            <a:r>
              <a:rPr b="1" spc="5" dirty="0">
                <a:latin typeface="Palladio Uralic"/>
                <a:cs typeface="Palladio Uralic"/>
              </a:rPr>
              <a:t>JUnit</a:t>
            </a:r>
            <a:r>
              <a:rPr spc="5" dirty="0"/>
              <a:t>, </a:t>
            </a:r>
            <a:r>
              <a:rPr b="1" spc="5" dirty="0">
                <a:latin typeface="Palladio Uralic"/>
                <a:cs typeface="Palladio Uralic"/>
              </a:rPr>
              <a:t>Mockito</a:t>
            </a:r>
            <a:r>
              <a:rPr spc="5" dirty="0"/>
              <a:t>, </a:t>
            </a:r>
            <a:r>
              <a:rPr b="1" spc="10" dirty="0">
                <a:latin typeface="Palladio Uralic"/>
                <a:cs typeface="Palladio Uralic"/>
              </a:rPr>
              <a:t>Hamcrest</a:t>
            </a:r>
            <a:r>
              <a:rPr spc="10" dirty="0"/>
              <a:t>,  </a:t>
            </a:r>
            <a:r>
              <a:rPr b="1" spc="5" dirty="0">
                <a:latin typeface="Palladio Uralic"/>
                <a:cs typeface="Palladio Uralic"/>
              </a:rPr>
              <a:t>AssertJ</a:t>
            </a:r>
            <a:r>
              <a:rPr spc="5" dirty="0"/>
              <a:t>, </a:t>
            </a:r>
            <a:r>
              <a:rPr b="1" spc="5" dirty="0">
                <a:latin typeface="Palladio Uralic"/>
                <a:cs typeface="Palladio Uralic"/>
              </a:rPr>
              <a:t>JSONassert</a:t>
            </a:r>
            <a:r>
              <a:rPr spc="5" dirty="0"/>
              <a:t>, </a:t>
            </a:r>
            <a:r>
              <a:rPr spc="10" dirty="0"/>
              <a:t>and</a:t>
            </a:r>
            <a:r>
              <a:rPr spc="-10" dirty="0"/>
              <a:t> </a:t>
            </a:r>
            <a:r>
              <a:rPr b="1" spc="5" dirty="0">
                <a:latin typeface="Palladio Uralic"/>
                <a:cs typeface="Palladio Uralic"/>
              </a:rPr>
              <a:t>JsonPath</a:t>
            </a:r>
            <a:r>
              <a:rPr spc="5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Spring boot starter test</a:t>
            </a:r>
            <a:r>
              <a:rPr spc="-95" dirty="0"/>
              <a:t> </a:t>
            </a:r>
            <a:r>
              <a:rPr spc="-5" dirty="0"/>
              <a:t>dependency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1380" rIns="0" bIns="0" rtlCol="0">
            <a:spAutoFit/>
          </a:bodyPr>
          <a:lstStyle/>
          <a:p>
            <a:pPr marL="63500" marR="5080">
              <a:lnSpc>
                <a:spcPct val="110600"/>
              </a:lnSpc>
              <a:spcBef>
                <a:spcPts val="95"/>
              </a:spcBef>
            </a:pPr>
            <a:r>
              <a:rPr spc="10" dirty="0"/>
              <a:t>When </a:t>
            </a:r>
            <a:r>
              <a:rPr spc="5" dirty="0"/>
              <a:t>using this </a:t>
            </a:r>
            <a:r>
              <a:rPr spc="-30" dirty="0"/>
              <a:t>starter, </a:t>
            </a:r>
            <a:r>
              <a:rPr spc="10" dirty="0"/>
              <a:t>we </a:t>
            </a:r>
            <a:r>
              <a:rPr spc="5" dirty="0"/>
              <a:t>don't need to </a:t>
            </a:r>
            <a:r>
              <a:rPr spc="10" dirty="0"/>
              <a:t>update </a:t>
            </a:r>
            <a:r>
              <a:rPr spc="5" dirty="0"/>
              <a:t>the versions of all the  dependencies (</a:t>
            </a:r>
            <a:r>
              <a:rPr b="1" spc="5" dirty="0">
                <a:latin typeface="Palladio Uralic"/>
                <a:cs typeface="Palladio Uralic"/>
              </a:rPr>
              <a:t>JUnit</a:t>
            </a:r>
            <a:r>
              <a:rPr spc="5" dirty="0"/>
              <a:t>, </a:t>
            </a:r>
            <a:r>
              <a:rPr b="1" spc="5" dirty="0">
                <a:latin typeface="Palladio Uralic"/>
                <a:cs typeface="Palladio Uralic"/>
              </a:rPr>
              <a:t>Mockito</a:t>
            </a:r>
            <a:r>
              <a:rPr spc="5" dirty="0"/>
              <a:t>, </a:t>
            </a:r>
            <a:r>
              <a:rPr b="1" spc="10" dirty="0">
                <a:latin typeface="Palladio Uralic"/>
                <a:cs typeface="Palladio Uralic"/>
              </a:rPr>
              <a:t>Hamcrest</a:t>
            </a:r>
            <a:r>
              <a:rPr spc="10" dirty="0"/>
              <a:t>, </a:t>
            </a:r>
            <a:r>
              <a:rPr b="1" spc="5" dirty="0">
                <a:latin typeface="Palladio Uralic"/>
                <a:cs typeface="Palladio Uralic"/>
              </a:rPr>
              <a:t>AssertJ</a:t>
            </a:r>
            <a:r>
              <a:rPr spc="5" dirty="0"/>
              <a:t>, </a:t>
            </a:r>
            <a:r>
              <a:rPr b="1" spc="5" dirty="0">
                <a:latin typeface="Palladio Uralic"/>
                <a:cs typeface="Palladio Uralic"/>
              </a:rPr>
              <a:t>JSONassert</a:t>
            </a:r>
            <a:r>
              <a:rPr spc="5" dirty="0"/>
              <a:t>, </a:t>
            </a:r>
            <a:r>
              <a:rPr spc="10" dirty="0"/>
              <a:t>and  </a:t>
            </a:r>
            <a:r>
              <a:rPr b="1" spc="5" dirty="0">
                <a:latin typeface="Palladio Uralic"/>
                <a:cs typeface="Palladio Uralic"/>
              </a:rPr>
              <a:t>JsonPath</a:t>
            </a:r>
            <a:r>
              <a:rPr spc="5" dirty="0"/>
              <a:t>) </a:t>
            </a:r>
            <a:r>
              <a:rPr spc="-45" dirty="0"/>
              <a:t>manually. </a:t>
            </a:r>
            <a:r>
              <a:rPr spc="10" dirty="0"/>
              <a:t>The </a:t>
            </a:r>
            <a:r>
              <a:rPr spc="5" dirty="0"/>
              <a:t>Spring Boot </a:t>
            </a:r>
            <a:r>
              <a:rPr spc="-5" dirty="0"/>
              <a:t>parent </a:t>
            </a:r>
            <a:r>
              <a:rPr spc="15" dirty="0"/>
              <a:t>POM </a:t>
            </a:r>
            <a:r>
              <a:rPr spc="5" dirty="0"/>
              <a:t>handles all  </a:t>
            </a:r>
            <a:r>
              <a:rPr spc="10" dirty="0"/>
              <a:t>dependency </a:t>
            </a:r>
            <a:r>
              <a:rPr spc="5" dirty="0"/>
              <a:t>versions, </a:t>
            </a:r>
            <a:r>
              <a:rPr spc="10" dirty="0"/>
              <a:t>and </a:t>
            </a:r>
            <a:r>
              <a:rPr spc="5" dirty="0"/>
              <a:t>the Spring Boot </a:t>
            </a:r>
            <a:r>
              <a:rPr spc="10" dirty="0"/>
              <a:t>team </a:t>
            </a:r>
            <a:r>
              <a:rPr spc="-5" dirty="0"/>
              <a:t>ensures </a:t>
            </a:r>
            <a:r>
              <a:rPr spc="5" dirty="0"/>
              <a:t>the </a:t>
            </a:r>
            <a:r>
              <a:rPr spc="-10" dirty="0"/>
              <a:t>different  </a:t>
            </a:r>
            <a:r>
              <a:rPr spc="5" dirty="0"/>
              <a:t>testing dependencies </a:t>
            </a:r>
            <a:r>
              <a:rPr spc="10" dirty="0"/>
              <a:t>work </a:t>
            </a:r>
            <a:r>
              <a:rPr dirty="0"/>
              <a:t>properly</a:t>
            </a:r>
            <a:r>
              <a:rPr spc="-25" dirty="0"/>
              <a:t> together.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31446" y="4597274"/>
            <a:ext cx="84315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AssertJ</a:t>
            </a:r>
            <a:r>
              <a:rPr sz="8250" b="1" spc="-7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825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Overview</a:t>
            </a:r>
            <a:endParaRPr sz="8250">
              <a:latin typeface="Palladio Uralic"/>
              <a:cs typeface="Palladio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5820" y="6354278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lang="en-US" sz="4100" dirty="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0980" y="773673"/>
            <a:ext cx="84315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AssertJ</a:t>
            </a:r>
            <a:r>
              <a:rPr spc="-7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982" y="2713687"/>
            <a:ext cx="17580610" cy="6795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1600">
              <a:lnSpc>
                <a:spcPct val="110600"/>
              </a:lnSpc>
              <a:spcBef>
                <a:spcPts val="9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AssertJ is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 Java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library that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provides a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rich set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of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assertions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truly  helpful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error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messages,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improves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 code </a:t>
            </a:r>
            <a:r>
              <a:rPr sz="4100" b="1" spc="-25" dirty="0">
                <a:solidFill>
                  <a:srgbClr val="3E231A"/>
                </a:solidFill>
                <a:latin typeface="Palladio Uralic"/>
                <a:cs typeface="Palladio Uralic"/>
              </a:rPr>
              <a:t>readability,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is designed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to 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be super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easy 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use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within your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favorite</a:t>
            </a:r>
            <a:r>
              <a:rPr sz="4100" b="1" spc="-6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IDE.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250">
              <a:latin typeface="Palladio Uralic"/>
              <a:cs typeface="Palladio Uralic"/>
            </a:endParaRPr>
          </a:p>
          <a:p>
            <a:pPr marL="12700" marR="375285">
              <a:lnSpc>
                <a:spcPct val="110600"/>
              </a:lnSpc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When we want 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write assertions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with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AssertJ,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we have 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use the static  </a:t>
            </a:r>
            <a:r>
              <a:rPr sz="4100" b="1" spc="5" dirty="0">
                <a:solidFill>
                  <a:srgbClr val="981800"/>
                </a:solidFill>
                <a:latin typeface="Palladio Uralic"/>
                <a:cs typeface="Palladio Uralic"/>
              </a:rPr>
              <a:t>assertThat()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method of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b="1" spc="5" dirty="0">
                <a:solidFill>
                  <a:srgbClr val="981800"/>
                </a:solidFill>
                <a:latin typeface="Palladio Uralic"/>
                <a:cs typeface="Palladio Uralic"/>
              </a:rPr>
              <a:t>org.assertj.core.api.Assertions</a:t>
            </a:r>
            <a:r>
              <a:rPr sz="4100" b="1" spc="-10" dirty="0">
                <a:solidFill>
                  <a:srgbClr val="981800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class.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>
              <a:latin typeface="Palladio Uralic"/>
              <a:cs typeface="Palladio Uralic"/>
            </a:endParaRPr>
          </a:p>
          <a:p>
            <a:pPr marL="12700" marR="5080">
              <a:lnSpc>
                <a:spcPct val="110600"/>
              </a:lnSpc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Spring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boot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starter test dependency internally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provides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assertj-core  dependency so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don’t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have to add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assertj-core dependency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manually in  our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Spring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boot</a:t>
            </a:r>
            <a:r>
              <a:rPr sz="4100" b="1" spc="-2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project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982" y="2414849"/>
            <a:ext cx="130238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import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static</a:t>
            </a:r>
            <a:r>
              <a:rPr sz="4100" b="1" spc="5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org.assertj.core.api.Assertions.assertThat;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7598" y="773673"/>
            <a:ext cx="94170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Steps </a:t>
            </a:r>
            <a:r>
              <a:rPr sz="825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to </a:t>
            </a:r>
            <a:r>
              <a:rPr sz="82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use</a:t>
            </a:r>
            <a:r>
              <a:rPr sz="8250" b="1" spc="-6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82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AssertJ</a:t>
            </a:r>
            <a:endParaRPr sz="825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1034" y="3335763"/>
            <a:ext cx="14155589" cy="72513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763905" indent="-318135">
              <a:lnSpc>
                <a:spcPct val="100000"/>
              </a:lnSpc>
              <a:spcBef>
                <a:spcPts val="615"/>
              </a:spcBef>
              <a:buSzPct val="97560"/>
              <a:buChar char="•"/>
              <a:tabLst>
                <a:tab pos="765175" algn="l"/>
              </a:tabLst>
            </a:pPr>
            <a:r>
              <a:rPr spc="5" dirty="0"/>
              <a:t>Easy </a:t>
            </a:r>
            <a:r>
              <a:rPr spc="10" dirty="0"/>
              <a:t>to </a:t>
            </a:r>
            <a:r>
              <a:rPr spc="5" dirty="0"/>
              <a:t>learn: </a:t>
            </a:r>
            <a:r>
              <a:rPr spc="10" dirty="0"/>
              <a:t>Quick</a:t>
            </a:r>
            <a:r>
              <a:rPr spc="-25" dirty="0"/>
              <a:t> </a:t>
            </a:r>
            <a:r>
              <a:rPr spc="5" dirty="0"/>
              <a:t>start</a:t>
            </a:r>
          </a:p>
          <a:p>
            <a:pPr marL="634365" marR="5080" indent="-188595">
              <a:lnSpc>
                <a:spcPct val="110600"/>
              </a:lnSpc>
              <a:buSzPct val="97560"/>
              <a:buChar char="•"/>
              <a:tabLst>
                <a:tab pos="765175" algn="l"/>
              </a:tabLst>
            </a:pPr>
            <a:r>
              <a:rPr spc="5" dirty="0"/>
              <a:t>Easy </a:t>
            </a:r>
            <a:r>
              <a:rPr spc="10" dirty="0"/>
              <a:t>to </a:t>
            </a:r>
            <a:r>
              <a:rPr spc="5" dirty="0"/>
              <a:t>use: </a:t>
            </a:r>
            <a:r>
              <a:rPr spc="10" dirty="0"/>
              <a:t>you </a:t>
            </a:r>
            <a:r>
              <a:rPr spc="5" dirty="0"/>
              <a:t>just </a:t>
            </a:r>
            <a:r>
              <a:rPr spc="10" dirty="0"/>
              <a:t>need to add a </a:t>
            </a:r>
            <a:r>
              <a:rPr spc="5" dirty="0"/>
              <a:t>dependency </a:t>
            </a:r>
            <a:r>
              <a:rPr spc="10" dirty="0"/>
              <a:t>and </a:t>
            </a:r>
            <a:r>
              <a:rPr spc="5" dirty="0"/>
              <a:t>static </a:t>
            </a:r>
            <a:r>
              <a:rPr spc="10" dirty="0"/>
              <a:t>import in your  </a:t>
            </a:r>
            <a:r>
              <a:rPr spc="5" dirty="0"/>
              <a:t>test class </a:t>
            </a:r>
            <a:r>
              <a:rPr spc="10" dirty="0"/>
              <a:t>to </a:t>
            </a:r>
            <a:r>
              <a:rPr spc="5" dirty="0"/>
              <a:t>start using</a:t>
            </a:r>
            <a:r>
              <a:rPr spc="-30" dirty="0"/>
              <a:t> </a:t>
            </a:r>
            <a:r>
              <a:rPr spc="5" dirty="0"/>
              <a:t>AssertJ.</a:t>
            </a:r>
          </a:p>
          <a:p>
            <a:pPr marL="763905" indent="-318135">
              <a:lnSpc>
                <a:spcPct val="100000"/>
              </a:lnSpc>
              <a:spcBef>
                <a:spcPts val="520"/>
              </a:spcBef>
              <a:buSzPct val="97560"/>
              <a:buChar char="•"/>
              <a:tabLst>
                <a:tab pos="765175" algn="l"/>
              </a:tabLst>
            </a:pPr>
            <a:r>
              <a:rPr spc="5" dirty="0"/>
              <a:t>Fluent APIs: AssertJ helps </a:t>
            </a:r>
            <a:r>
              <a:rPr spc="10" dirty="0"/>
              <a:t>you to </a:t>
            </a:r>
            <a:r>
              <a:rPr spc="5" dirty="0"/>
              <a:t>diversify </a:t>
            </a:r>
            <a:r>
              <a:rPr spc="10" dirty="0"/>
              <a:t>your</a:t>
            </a:r>
            <a:r>
              <a:rPr spc="-30" dirty="0"/>
              <a:t> </a:t>
            </a:r>
            <a:r>
              <a:rPr spc="5" dirty="0"/>
              <a:t>assertions.</a:t>
            </a:r>
          </a:p>
          <a:p>
            <a:pPr marL="634365" marR="206375" indent="-188595">
              <a:lnSpc>
                <a:spcPct val="110600"/>
              </a:lnSpc>
              <a:buSzPct val="97560"/>
              <a:buChar char="•"/>
              <a:tabLst>
                <a:tab pos="765175" algn="l"/>
              </a:tabLst>
            </a:pPr>
            <a:r>
              <a:rPr spc="10" dirty="0"/>
              <a:t>More </a:t>
            </a:r>
            <a:r>
              <a:rPr spc="5" dirty="0"/>
              <a:t>readable code auto-completion: AssertJ </a:t>
            </a:r>
            <a:r>
              <a:rPr spc="10" dirty="0"/>
              <a:t>provides auto-completion  in </a:t>
            </a:r>
            <a:r>
              <a:rPr spc="5" dirty="0"/>
              <a:t>IDEs. </a:t>
            </a:r>
            <a:r>
              <a:rPr spc="10" dirty="0"/>
              <a:t>So you </a:t>
            </a:r>
            <a:r>
              <a:rPr spc="5" dirty="0"/>
              <a:t>don't </a:t>
            </a:r>
            <a:r>
              <a:rPr spc="10" dirty="0"/>
              <a:t>need to remember </a:t>
            </a:r>
            <a:r>
              <a:rPr spc="5" dirty="0"/>
              <a:t>all </a:t>
            </a:r>
            <a:r>
              <a:rPr spc="10" dirty="0"/>
              <a:t>method</a:t>
            </a:r>
            <a:r>
              <a:rPr spc="-80" dirty="0"/>
              <a:t> </a:t>
            </a:r>
            <a:r>
              <a:rPr spc="10" dirty="0"/>
              <a:t>names.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1587" y="1282642"/>
            <a:ext cx="90112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Why </a:t>
            </a:r>
            <a:r>
              <a:rPr spc="-5" dirty="0"/>
              <a:t>I </a:t>
            </a:r>
            <a:r>
              <a:rPr spc="-10" dirty="0"/>
              <a:t>use</a:t>
            </a:r>
            <a:r>
              <a:rPr spc="-50" dirty="0"/>
              <a:t> </a:t>
            </a:r>
            <a:r>
              <a:rPr spc="-10" dirty="0"/>
              <a:t>AssertJ?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1217" y="1213231"/>
            <a:ext cx="142836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You </a:t>
            </a:r>
            <a:r>
              <a:rPr spc="-10" dirty="0"/>
              <a:t>can use JUnit </a:t>
            </a:r>
            <a:r>
              <a:rPr spc="-5" dirty="0"/>
              <a:t>5</a:t>
            </a:r>
            <a:r>
              <a:rPr spc="140" dirty="0"/>
              <a:t> </a:t>
            </a:r>
            <a:r>
              <a:rPr spc="-5" dirty="0"/>
              <a:t>assertions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8654" y="2739793"/>
            <a:ext cx="8835390" cy="762762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assertAll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assertArrayEquals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assertEquals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assertNotEquals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assertNotSame</a:t>
            </a:r>
            <a:endParaRPr sz="4100">
              <a:latin typeface="Palladio Uralic"/>
              <a:cs typeface="Palladio Uralic"/>
            </a:endParaRPr>
          </a:p>
          <a:p>
            <a:pPr marL="12700" marR="5080">
              <a:lnSpc>
                <a:spcPct val="110600"/>
              </a:lnSpc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assertNull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</a:t>
            </a:r>
            <a:r>
              <a:rPr sz="4100" b="1" spc="-7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assertNotNull 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assertSame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assertThrows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assertTimeout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assertFalse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JUnit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5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-40" dirty="0">
                <a:solidFill>
                  <a:srgbClr val="3E231A"/>
                </a:solidFill>
                <a:latin typeface="Palladio Uralic"/>
                <a:cs typeface="Palladio Uralic"/>
              </a:rPr>
              <a:t>assertTrue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4799" y="4597274"/>
            <a:ext cx="120040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b="1" spc="-85" dirty="0">
                <a:solidFill>
                  <a:srgbClr val="3E231A"/>
                </a:solidFill>
                <a:latin typeface="Palladio Uralic"/>
                <a:cs typeface="Palladio Uralic"/>
              </a:rPr>
              <a:t>@DataJpaTest</a:t>
            </a:r>
            <a:r>
              <a:rPr sz="8250" b="1" spc="-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82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annotation</a:t>
            </a:r>
            <a:endParaRPr sz="8250">
              <a:latin typeface="Palladio Uralic"/>
              <a:cs typeface="Palladio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42690" y="6631893"/>
            <a:ext cx="8256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4907" y="640065"/>
            <a:ext cx="9824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</a:t>
            </a:r>
            <a:r>
              <a:rPr spc="-10" dirty="0"/>
              <a:t>is Unit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01109" y="7939885"/>
            <a:ext cx="2765425" cy="2571115"/>
            <a:chOff x="1401109" y="7939885"/>
            <a:chExt cx="2765425" cy="2571115"/>
          </a:xfrm>
        </p:grpSpPr>
        <p:sp>
          <p:nvSpPr>
            <p:cNvPr id="4" name="object 4"/>
            <p:cNvSpPr/>
            <p:nvPr/>
          </p:nvSpPr>
          <p:spPr>
            <a:xfrm>
              <a:off x="1401109" y="793988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2992" y="7960827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9108" y="8460475"/>
              <a:ext cx="2073235" cy="7748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27696" y="9130611"/>
              <a:ext cx="2136060" cy="565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8052" y="8346783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27499"/>
              </a:lnSpc>
              <a:spcBef>
                <a:spcPts val="9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85" dirty="0">
                <a:solidFill>
                  <a:srgbClr val="FFFFFF"/>
                </a:solidFill>
                <a:latin typeface="Times New Roman"/>
                <a:cs typeface="Times New Roman"/>
              </a:rPr>
              <a:t>oller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20565" y="8065355"/>
            <a:ext cx="2765425" cy="2571115"/>
            <a:chOff x="6520565" y="8065355"/>
            <a:chExt cx="2765425" cy="2571115"/>
          </a:xfrm>
        </p:grpSpPr>
        <p:sp>
          <p:nvSpPr>
            <p:cNvPr id="10" name="object 10"/>
            <p:cNvSpPr/>
            <p:nvPr/>
          </p:nvSpPr>
          <p:spPr>
            <a:xfrm>
              <a:off x="6520565" y="806535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62449" y="8086297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79371" y="8586126"/>
              <a:ext cx="2062764" cy="7748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09730" y="9360971"/>
              <a:ext cx="1581103" cy="4607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62449" y="8086297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17220" marR="351155" indent="-258445">
              <a:lnSpc>
                <a:spcPct val="127499"/>
              </a:lnSpc>
              <a:spcBef>
                <a:spcPts val="3135"/>
              </a:spcBef>
            </a:pPr>
            <a:r>
              <a:rPr sz="3450" spc="39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6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-20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20" dirty="0">
                <a:solidFill>
                  <a:srgbClr val="FFFFFF"/>
                </a:solidFill>
                <a:latin typeface="Times New Roman"/>
                <a:cs typeface="Times New Roman"/>
              </a:rPr>
              <a:t>ye</a:t>
            </a:r>
            <a:r>
              <a:rPr sz="3450" spc="21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686136" y="7939885"/>
            <a:ext cx="2765425" cy="2571115"/>
            <a:chOff x="11686136" y="7939885"/>
            <a:chExt cx="2765425" cy="2571115"/>
          </a:xfrm>
        </p:grpSpPr>
        <p:sp>
          <p:nvSpPr>
            <p:cNvPr id="16" name="object 16"/>
            <p:cNvSpPr/>
            <p:nvPr/>
          </p:nvSpPr>
          <p:spPr>
            <a:xfrm>
              <a:off x="11686136" y="793988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728019" y="7960827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41518" y="8460475"/>
              <a:ext cx="2073235" cy="7748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36809" y="9235320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728019" y="7960828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248285" marR="240665" indent="109855">
              <a:lnSpc>
                <a:spcPct val="127499"/>
              </a:lnSpc>
              <a:spcBef>
                <a:spcPts val="313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055981" y="8001965"/>
            <a:ext cx="14321155" cy="2697480"/>
            <a:chOff x="4055981" y="8001965"/>
            <a:chExt cx="14321155" cy="2697480"/>
          </a:xfrm>
        </p:grpSpPr>
        <p:sp>
          <p:nvSpPr>
            <p:cNvPr id="22" name="object 22"/>
            <p:cNvSpPr/>
            <p:nvPr/>
          </p:nvSpPr>
          <p:spPr>
            <a:xfrm>
              <a:off x="4055981" y="8659778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97864" y="8680720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44587" y="8659778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286523" y="8680720"/>
              <a:ext cx="2421863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13115" y="8001965"/>
              <a:ext cx="2063602" cy="269741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354999" y="8022907"/>
              <a:ext cx="1979808" cy="26136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512585" y="9046844"/>
              <a:ext cx="1685812" cy="61778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6546272" y="8946210"/>
            <a:ext cx="15970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235" dirty="0">
                <a:solidFill>
                  <a:srgbClr val="FFFFFF"/>
                </a:solidFill>
                <a:latin typeface="Times New Roman"/>
                <a:cs typeface="Times New Roman"/>
              </a:rPr>
              <a:t>yS</a:t>
            </a:r>
            <a:r>
              <a:rPr sz="3450" spc="655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3450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401761" y="8659778"/>
            <a:ext cx="1960880" cy="1130935"/>
            <a:chOff x="14401761" y="8659778"/>
            <a:chExt cx="1960880" cy="1130935"/>
          </a:xfrm>
        </p:grpSpPr>
        <p:sp>
          <p:nvSpPr>
            <p:cNvPr id="31" name="object 31"/>
            <p:cNvSpPr/>
            <p:nvPr/>
          </p:nvSpPr>
          <p:spPr>
            <a:xfrm>
              <a:off x="14401761" y="8659778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43686" y="8680720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146646" y="2448167"/>
            <a:ext cx="17697450" cy="491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 marR="5080">
              <a:lnSpc>
                <a:spcPct val="108400"/>
              </a:lnSpc>
              <a:spcBef>
                <a:spcPts val="100"/>
              </a:spcBef>
            </a:pPr>
            <a:r>
              <a:rPr sz="355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Unit </a:t>
            </a:r>
            <a:r>
              <a:rPr sz="355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testing </a:t>
            </a:r>
            <a:r>
              <a:rPr sz="3550" spc="-10" dirty="0">
                <a:solidFill>
                  <a:srgbClr val="3E231A"/>
                </a:solidFill>
                <a:latin typeface="Palladio Uralic"/>
                <a:cs typeface="Palladio Uralic"/>
              </a:rPr>
              <a:t>involves </a:t>
            </a:r>
            <a:r>
              <a:rPr sz="3550" spc="-5" dirty="0">
                <a:solidFill>
                  <a:srgbClr val="3E231A"/>
                </a:solidFill>
                <a:latin typeface="Palladio Uralic"/>
                <a:cs typeface="Palladio Uralic"/>
              </a:rPr>
              <a:t>the testing of each </a:t>
            </a:r>
            <a:r>
              <a:rPr sz="3550" spc="-10" dirty="0">
                <a:solidFill>
                  <a:srgbClr val="3E231A"/>
                </a:solidFill>
                <a:latin typeface="Palladio Uralic"/>
                <a:cs typeface="Palladio Uralic"/>
              </a:rPr>
              <a:t>unit </a:t>
            </a:r>
            <a:r>
              <a:rPr sz="3550" spc="-5" dirty="0">
                <a:solidFill>
                  <a:srgbClr val="3E231A"/>
                </a:solidFill>
                <a:latin typeface="Palladio Uralic"/>
                <a:cs typeface="Palladio Uralic"/>
              </a:rPr>
              <a:t>or an </a:t>
            </a:r>
            <a:r>
              <a:rPr sz="3550" spc="-10" dirty="0">
                <a:solidFill>
                  <a:srgbClr val="3E231A"/>
                </a:solidFill>
                <a:latin typeface="Palladio Uralic"/>
                <a:cs typeface="Palladio Uralic"/>
              </a:rPr>
              <a:t>individual </a:t>
            </a:r>
            <a:r>
              <a:rPr sz="3550" spc="-5" dirty="0">
                <a:solidFill>
                  <a:srgbClr val="3E231A"/>
                </a:solidFill>
                <a:latin typeface="Palladio Uralic"/>
                <a:cs typeface="Palladio Uralic"/>
              </a:rPr>
              <a:t>component of the </a:t>
            </a:r>
            <a:r>
              <a:rPr sz="3550" spc="-15" dirty="0">
                <a:solidFill>
                  <a:srgbClr val="3E231A"/>
                </a:solidFill>
                <a:latin typeface="Palladio Uralic"/>
                <a:cs typeface="Palladio Uralic"/>
              </a:rPr>
              <a:t>software  </a:t>
            </a:r>
            <a:r>
              <a:rPr sz="3550" spc="-5" dirty="0">
                <a:solidFill>
                  <a:srgbClr val="3E231A"/>
                </a:solidFill>
                <a:latin typeface="Palladio Uralic"/>
                <a:cs typeface="Palladio Uralic"/>
              </a:rPr>
              <a:t>application.</a:t>
            </a:r>
            <a:endParaRPr sz="355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The purpose is to validate that each unit of the </a:t>
            </a:r>
            <a:r>
              <a:rPr sz="3700" spc="-5" dirty="0">
                <a:solidFill>
                  <a:srgbClr val="3E231A"/>
                </a:solidFill>
                <a:latin typeface="Palladio Uralic"/>
                <a:cs typeface="Palladio Uralic"/>
              </a:rPr>
              <a:t>software </a:t>
            </a: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code performs as</a:t>
            </a:r>
            <a:r>
              <a:rPr sz="3700" spc="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expected</a:t>
            </a:r>
            <a:endParaRPr sz="37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</a:pPr>
            <a:r>
              <a:rPr sz="3700" b="1" dirty="0">
                <a:solidFill>
                  <a:srgbClr val="3E231A"/>
                </a:solidFill>
                <a:latin typeface="Palladio Uralic"/>
                <a:cs typeface="Palladio Uralic"/>
              </a:rPr>
              <a:t>Unit testing </a:t>
            </a: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is done during development (coding phase) of </a:t>
            </a:r>
            <a:r>
              <a:rPr sz="3700" spc="5" dirty="0">
                <a:solidFill>
                  <a:srgbClr val="3E231A"/>
                </a:solidFill>
                <a:latin typeface="Palladio Uralic"/>
                <a:cs typeface="Palladio Uralic"/>
              </a:rPr>
              <a:t>an </a:t>
            </a: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application by</a:t>
            </a:r>
            <a:r>
              <a:rPr sz="3700" spc="-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700" dirty="0">
                <a:solidFill>
                  <a:srgbClr val="3E231A"/>
                </a:solidFill>
                <a:latin typeface="Palladio Uralic"/>
                <a:cs typeface="Palladio Uralic"/>
              </a:rPr>
              <a:t>the</a:t>
            </a:r>
            <a:endParaRPr sz="37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3700" b="1" dirty="0">
                <a:solidFill>
                  <a:srgbClr val="3E231A"/>
                </a:solidFill>
                <a:latin typeface="Palladio Uralic"/>
                <a:cs typeface="Palladio Uralic"/>
              </a:rPr>
              <a:t>developers</a:t>
            </a:r>
            <a:endParaRPr sz="37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Palladio Uralic"/>
              <a:cs typeface="Palladio Uralic"/>
            </a:endParaRPr>
          </a:p>
          <a:p>
            <a:pPr marL="36195">
              <a:lnSpc>
                <a:spcPct val="100000"/>
              </a:lnSpc>
            </a:pP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Unit </a:t>
            </a:r>
            <a:r>
              <a:rPr sz="3700" spc="5" dirty="0">
                <a:solidFill>
                  <a:srgbClr val="010000"/>
                </a:solidFill>
                <a:latin typeface="Palladio Uralic"/>
                <a:cs typeface="Palladio Uralic"/>
              </a:rPr>
              <a:t>may </a:t>
            </a:r>
            <a:r>
              <a:rPr sz="3700" dirty="0">
                <a:solidFill>
                  <a:srgbClr val="010000"/>
                </a:solidFill>
                <a:latin typeface="Palladio Uralic"/>
                <a:cs typeface="Palladio Uralic"/>
              </a:rPr>
              <a:t>be </a:t>
            </a:r>
            <a:r>
              <a:rPr sz="3700" spc="5" dirty="0">
                <a:solidFill>
                  <a:srgbClr val="010000"/>
                </a:solidFill>
                <a:latin typeface="Palladio Uralic"/>
                <a:cs typeface="Palladio Uralic"/>
              </a:rPr>
              <a:t>a an </a:t>
            </a:r>
            <a:r>
              <a:rPr sz="3700" dirty="0">
                <a:solidFill>
                  <a:srgbClr val="010000"/>
                </a:solidFill>
                <a:latin typeface="Palladio Uralic"/>
                <a:cs typeface="Palladio Uralic"/>
              </a:rPr>
              <a:t>individual function, method, </a:t>
            </a:r>
            <a:r>
              <a:rPr sz="3700" spc="-15" dirty="0">
                <a:solidFill>
                  <a:srgbClr val="010000"/>
                </a:solidFill>
                <a:latin typeface="Palladio Uralic"/>
                <a:cs typeface="Palladio Uralic"/>
              </a:rPr>
              <a:t>procedure, </a:t>
            </a:r>
            <a:r>
              <a:rPr sz="3700" dirty="0">
                <a:solidFill>
                  <a:srgbClr val="010000"/>
                </a:solidFill>
                <a:latin typeface="Palladio Uralic"/>
                <a:cs typeface="Palladio Uralic"/>
              </a:rPr>
              <a:t>module </a:t>
            </a:r>
            <a:r>
              <a:rPr sz="3700" spc="5" dirty="0">
                <a:solidFill>
                  <a:srgbClr val="010000"/>
                </a:solidFill>
                <a:latin typeface="Palladio Uralic"/>
                <a:cs typeface="Palladio Uralic"/>
              </a:rPr>
              <a:t>and</a:t>
            </a:r>
            <a:r>
              <a:rPr sz="3700" spc="-40" dirty="0">
                <a:solidFill>
                  <a:srgbClr val="010000"/>
                </a:solidFill>
                <a:latin typeface="Palladio Uralic"/>
                <a:cs typeface="Palladio Uralic"/>
              </a:rPr>
              <a:t> </a:t>
            </a:r>
            <a:r>
              <a:rPr sz="3700" dirty="0">
                <a:solidFill>
                  <a:srgbClr val="010000"/>
                </a:solidFill>
                <a:latin typeface="Palladio Uralic"/>
                <a:cs typeface="Palladio Uralic"/>
              </a:rPr>
              <a:t>object</a:t>
            </a:r>
            <a:endParaRPr sz="37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1396" y="843075"/>
            <a:ext cx="11609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@DataJpaTest</a:t>
            </a:r>
            <a:r>
              <a:rPr spc="-60" dirty="0"/>
              <a:t> </a:t>
            </a:r>
            <a:r>
              <a:rPr spc="-5" dirty="0"/>
              <a:t>annotation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9722" y="2506962"/>
            <a:ext cx="17489805" cy="8034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600"/>
              </a:lnSpc>
              <a:spcBef>
                <a:spcPts val="95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Spring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Boot provides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@DataJpaTest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annotation 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 the persistence 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layer components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that will 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autoconfigure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in-memory embedded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database 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for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testing</a:t>
            </a:r>
            <a:r>
              <a:rPr sz="4100" b="1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purposes.</a:t>
            </a:r>
            <a:endParaRPr sz="4100">
              <a:latin typeface="Palladio Uralic"/>
              <a:cs typeface="Palladio Uralic"/>
            </a:endParaRPr>
          </a:p>
          <a:p>
            <a:pPr marL="12700" marR="1885314">
              <a:lnSpc>
                <a:spcPct val="110600"/>
              </a:lnSpc>
              <a:spcBef>
                <a:spcPts val="2890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@DataJpaTest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annotation </a:t>
            </a:r>
            <a:r>
              <a:rPr sz="41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doesn’t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load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other Spring beans 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(@Components, 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@Controller,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@Service,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 annotated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beans) into  ApplicationContext.</a:t>
            </a:r>
            <a:endParaRPr sz="4100">
              <a:latin typeface="Palladio Uralic"/>
              <a:cs typeface="Palladio Uralic"/>
            </a:endParaRPr>
          </a:p>
          <a:p>
            <a:pPr marL="12700" marR="715645">
              <a:lnSpc>
                <a:spcPct val="110600"/>
              </a:lnSpc>
              <a:spcBef>
                <a:spcPts val="3845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By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default, it scans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for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@Entity classes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 </a:t>
            </a:r>
            <a:r>
              <a:rPr sz="4100" b="1" spc="-40" dirty="0">
                <a:solidFill>
                  <a:srgbClr val="3E231A"/>
                </a:solidFill>
                <a:latin typeface="Palladio Uralic"/>
                <a:cs typeface="Palladio Uralic"/>
              </a:rPr>
              <a:t>configures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Spring Data </a:t>
            </a:r>
            <a:r>
              <a:rPr sz="4100" b="1" spc="-90" dirty="0">
                <a:solidFill>
                  <a:srgbClr val="3E231A"/>
                </a:solidFill>
                <a:latin typeface="Palladio Uralic"/>
                <a:cs typeface="Palladio Uralic"/>
              </a:rPr>
              <a:t>JPA 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repositories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annotated with @Repository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annotation</a:t>
            </a:r>
            <a:endParaRPr sz="4100">
              <a:latin typeface="Palladio Uralic"/>
              <a:cs typeface="Palladio Uralic"/>
            </a:endParaRPr>
          </a:p>
          <a:p>
            <a:pPr marL="12700" marR="415925">
              <a:lnSpc>
                <a:spcPct val="110600"/>
              </a:lnSpc>
              <a:spcBef>
                <a:spcPts val="1910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By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default, tests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annotated with 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@DataJpaTest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are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transactional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and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roll  back at the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end of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each</a:t>
            </a:r>
            <a:r>
              <a:rPr sz="4100" b="1" spc="-4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test.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2703" y="4370642"/>
            <a:ext cx="8799830" cy="2790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b="1" spc="-220" dirty="0">
                <a:solidFill>
                  <a:srgbClr val="3E231A"/>
                </a:solidFill>
                <a:latin typeface="Palladio Uralic"/>
                <a:cs typeface="Palladio Uralic"/>
              </a:rPr>
              <a:t>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 Spring Data </a:t>
            </a:r>
            <a:r>
              <a:rPr sz="4100" b="1" spc="-90" dirty="0">
                <a:solidFill>
                  <a:srgbClr val="3E231A"/>
                </a:solidFill>
                <a:latin typeface="Palladio Uralic"/>
                <a:cs typeface="Palladio Uralic"/>
              </a:rPr>
              <a:t>JPA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repositories 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or any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other </a:t>
            </a:r>
            <a:r>
              <a:rPr sz="4100" b="1" spc="-20" dirty="0">
                <a:solidFill>
                  <a:srgbClr val="3E231A"/>
                </a:solidFill>
                <a:latin typeface="Palladio Uralic"/>
                <a:cs typeface="Palladio Uralic"/>
              </a:rPr>
              <a:t>JPA-related</a:t>
            </a:r>
            <a:r>
              <a:rPr sz="4100" b="1" spc="-6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components  for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that </a:t>
            </a:r>
            <a:r>
              <a:rPr sz="4100" b="1" spc="-25" dirty="0">
                <a:solidFill>
                  <a:srgbClr val="3E231A"/>
                </a:solidFill>
                <a:latin typeface="Palladio Uralic"/>
                <a:cs typeface="Palladio Uralic"/>
              </a:rPr>
              <a:t>matter,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Spring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Boot provides 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b="1" spc="-30" dirty="0">
                <a:solidFill>
                  <a:srgbClr val="3E231A"/>
                </a:solidFill>
                <a:latin typeface="Palladio Uralic"/>
                <a:cs typeface="Palladio Uralic"/>
              </a:rPr>
              <a:t>@DataJpaTest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annotation.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1396" y="843075"/>
            <a:ext cx="116090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@DataJpaTest</a:t>
            </a:r>
            <a:r>
              <a:rPr spc="-60" dirty="0"/>
              <a:t> </a:t>
            </a:r>
            <a:r>
              <a:rPr spc="-5" dirty="0"/>
              <a:t>annotation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0033076" y="2441755"/>
            <a:ext cx="9337694" cy="8079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6839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Repository Layer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5145" y="7066205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Mr. AMITAVA CHATTERJEE</a:t>
            </a:r>
            <a:endParaRPr lang="en-US" sz="4100" dirty="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645052"/>
            <a:ext cx="2765425" cy="2571115"/>
            <a:chOff x="2366294" y="4645052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665993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5172617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957933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5051952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oller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645052"/>
            <a:ext cx="2765425" cy="2571115"/>
            <a:chOff x="7508797" y="4645052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665993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5266855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957933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609600" indent="-151765">
              <a:lnSpc>
                <a:spcPct val="127499"/>
              </a:lnSpc>
              <a:spcBef>
                <a:spcPts val="3135"/>
              </a:spcBef>
            </a:pP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ice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645052"/>
            <a:ext cx="2765425" cy="2571115"/>
            <a:chOff x="12651342" y="4645052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665993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5266855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957933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929314" y="5051952"/>
            <a:ext cx="2209165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2765" marR="5080" indent="-520700">
              <a:lnSpc>
                <a:spcPct val="127499"/>
              </a:lnSpc>
              <a:spcBef>
                <a:spcPts val="95"/>
              </a:spcBef>
            </a:pP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20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1166" y="5070327"/>
            <a:ext cx="13556615" cy="1720214"/>
            <a:chOff x="5021166" y="5070327"/>
            <a:chExt cx="13556615" cy="1720214"/>
          </a:xfrm>
        </p:grpSpPr>
        <p:sp>
          <p:nvSpPr>
            <p:cNvPr id="21" name="object 21"/>
            <p:cNvSpPr/>
            <p:nvPr/>
          </p:nvSpPr>
          <p:spPr>
            <a:xfrm>
              <a:off x="5021166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3049" y="5385877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09772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1656" y="5385877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4343" y="5070327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96200" y="5091269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8261" y="5622865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62576" y="552964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135516" y="5364936"/>
            <a:ext cx="4192270" cy="3989070"/>
            <a:chOff x="13135516" y="5364936"/>
            <a:chExt cx="4192270" cy="3989070"/>
          </a:xfrm>
        </p:grpSpPr>
        <p:sp>
          <p:nvSpPr>
            <p:cNvPr id="30" name="object 30"/>
            <p:cNvSpPr/>
            <p:nvPr/>
          </p:nvSpPr>
          <p:spPr>
            <a:xfrm>
              <a:off x="15366966" y="5364936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08891" y="5385877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35516" y="7110610"/>
              <a:ext cx="3482218" cy="224338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77399" y="7131552"/>
              <a:ext cx="3398430" cy="215962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413203" y="8282470"/>
              <a:ext cx="2942318" cy="64919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6839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Repository Layer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3460502" y="8187050"/>
            <a:ext cx="28321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@DataJpaTest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077031" y="8049304"/>
            <a:ext cx="1960880" cy="2562225"/>
            <a:chOff x="8077031" y="8049304"/>
            <a:chExt cx="1960880" cy="2562225"/>
          </a:xfrm>
        </p:grpSpPr>
        <p:sp>
          <p:nvSpPr>
            <p:cNvPr id="38" name="object 38"/>
            <p:cNvSpPr/>
            <p:nvPr/>
          </p:nvSpPr>
          <p:spPr>
            <a:xfrm>
              <a:off x="8077031" y="8049304"/>
              <a:ext cx="1960736" cy="25616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18936" y="8070246"/>
              <a:ext cx="1876927" cy="247786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09174" y="9235321"/>
              <a:ext cx="1717225" cy="5654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36190" y="9263551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Mockito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491971" y="8044436"/>
            <a:ext cx="1130935" cy="1130935"/>
            <a:chOff x="8491971" y="8044436"/>
            <a:chExt cx="1130935" cy="1130935"/>
          </a:xfrm>
        </p:grpSpPr>
        <p:sp>
          <p:nvSpPr>
            <p:cNvPr id="43" name="object 43"/>
            <p:cNvSpPr/>
            <p:nvPr/>
          </p:nvSpPr>
          <p:spPr>
            <a:xfrm>
              <a:off x="8491971" y="8044436"/>
              <a:ext cx="1130855" cy="113085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3300" y="8064822"/>
              <a:ext cx="1048198" cy="104819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9986" y="584590"/>
            <a:ext cx="90131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Repository</a:t>
            </a:r>
            <a:r>
              <a:rPr spc="-70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0663" y="2161034"/>
            <a:ext cx="16242030" cy="8440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505190">
              <a:lnSpc>
                <a:spcPct val="148400"/>
              </a:lnSpc>
              <a:spcBef>
                <a:spcPts val="95"/>
              </a:spcBef>
            </a:pPr>
            <a:r>
              <a:rPr sz="3100" spc="10" dirty="0">
                <a:latin typeface="Arial"/>
                <a:cs typeface="Arial"/>
              </a:rPr>
              <a:t>1.Overview </a:t>
            </a:r>
            <a:r>
              <a:rPr sz="3100" spc="70" dirty="0">
                <a:latin typeface="Arial"/>
                <a:cs typeface="Arial"/>
              </a:rPr>
              <a:t>of </a:t>
            </a:r>
            <a:r>
              <a:rPr sz="3100" spc="-70" dirty="0">
                <a:latin typeface="Arial"/>
                <a:cs typeface="Arial"/>
              </a:rPr>
              <a:t>@DataJpaTest </a:t>
            </a:r>
            <a:r>
              <a:rPr sz="3100" spc="35" dirty="0">
                <a:latin typeface="Arial"/>
                <a:cs typeface="Arial"/>
              </a:rPr>
              <a:t>annotation  </a:t>
            </a:r>
            <a:r>
              <a:rPr sz="3100" spc="30" dirty="0">
                <a:latin typeface="Arial"/>
                <a:cs typeface="Arial"/>
              </a:rPr>
              <a:t>2.Unit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-15" dirty="0">
                <a:latin typeface="Arial"/>
                <a:cs typeface="Arial"/>
              </a:rPr>
              <a:t>save </a:t>
            </a:r>
            <a:r>
              <a:rPr sz="3100" spc="20" dirty="0">
                <a:latin typeface="Arial"/>
                <a:cs typeface="Arial"/>
              </a:rPr>
              <a:t>employee </a:t>
            </a:r>
            <a:r>
              <a:rPr sz="3100" spc="40" dirty="0">
                <a:latin typeface="Arial"/>
                <a:cs typeface="Arial"/>
              </a:rPr>
              <a:t>operation  </a:t>
            </a:r>
            <a:r>
              <a:rPr sz="3100" spc="30" dirty="0">
                <a:latin typeface="Arial"/>
                <a:cs typeface="Arial"/>
              </a:rPr>
              <a:t>3.Unit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get </a:t>
            </a:r>
            <a:r>
              <a:rPr sz="3100" spc="-10" dirty="0">
                <a:latin typeface="Arial"/>
                <a:cs typeface="Arial"/>
              </a:rPr>
              <a:t>all </a:t>
            </a:r>
            <a:r>
              <a:rPr sz="3100" spc="20" dirty="0">
                <a:latin typeface="Arial"/>
                <a:cs typeface="Arial"/>
              </a:rPr>
              <a:t>employees </a:t>
            </a:r>
            <a:r>
              <a:rPr sz="3100" spc="40" dirty="0">
                <a:latin typeface="Arial"/>
                <a:cs typeface="Arial"/>
              </a:rPr>
              <a:t>operation  </a:t>
            </a:r>
            <a:r>
              <a:rPr sz="3100" spc="30" dirty="0">
                <a:latin typeface="Arial"/>
                <a:cs typeface="Arial"/>
              </a:rPr>
              <a:t>4.Unit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get </a:t>
            </a:r>
            <a:r>
              <a:rPr sz="3100" spc="20" dirty="0">
                <a:latin typeface="Arial"/>
                <a:cs typeface="Arial"/>
              </a:rPr>
              <a:t>employee </a:t>
            </a:r>
            <a:r>
              <a:rPr sz="3100" spc="75" dirty="0">
                <a:latin typeface="Arial"/>
                <a:cs typeface="Arial"/>
              </a:rPr>
              <a:t>by </a:t>
            </a:r>
            <a:r>
              <a:rPr sz="3100" spc="70" dirty="0">
                <a:latin typeface="Arial"/>
                <a:cs typeface="Arial"/>
              </a:rPr>
              <a:t>id</a:t>
            </a:r>
            <a:r>
              <a:rPr sz="3100" spc="-270" dirty="0">
                <a:latin typeface="Arial"/>
                <a:cs typeface="Arial"/>
              </a:rPr>
              <a:t> </a:t>
            </a:r>
            <a:r>
              <a:rPr sz="3100" spc="40" dirty="0">
                <a:latin typeface="Arial"/>
                <a:cs typeface="Arial"/>
              </a:rPr>
              <a:t>operation</a:t>
            </a:r>
            <a:endParaRPr sz="3100">
              <a:latin typeface="Arial"/>
              <a:cs typeface="Arial"/>
            </a:endParaRPr>
          </a:p>
          <a:p>
            <a:pPr marL="12700" marR="5129530">
              <a:lnSpc>
                <a:spcPct val="148400"/>
              </a:lnSpc>
            </a:pPr>
            <a:r>
              <a:rPr sz="3100" spc="30" dirty="0">
                <a:latin typeface="Arial"/>
                <a:cs typeface="Arial"/>
              </a:rPr>
              <a:t>5.Unit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get </a:t>
            </a:r>
            <a:r>
              <a:rPr sz="3100" spc="20" dirty="0">
                <a:latin typeface="Arial"/>
                <a:cs typeface="Arial"/>
              </a:rPr>
              <a:t>employee </a:t>
            </a:r>
            <a:r>
              <a:rPr sz="3100" spc="75" dirty="0">
                <a:latin typeface="Arial"/>
                <a:cs typeface="Arial"/>
              </a:rPr>
              <a:t>by </a:t>
            </a:r>
            <a:r>
              <a:rPr sz="3100" dirty="0">
                <a:latin typeface="Arial"/>
                <a:cs typeface="Arial"/>
              </a:rPr>
              <a:t>email </a:t>
            </a:r>
            <a:r>
              <a:rPr sz="3100" spc="40" dirty="0">
                <a:latin typeface="Arial"/>
                <a:cs typeface="Arial"/>
              </a:rPr>
              <a:t>operation </a:t>
            </a:r>
            <a:r>
              <a:rPr sz="3100" spc="30" dirty="0">
                <a:latin typeface="Arial"/>
                <a:cs typeface="Arial"/>
              </a:rPr>
              <a:t>(custom</a:t>
            </a:r>
            <a:r>
              <a:rPr sz="3100" spc="-250" dirty="0">
                <a:latin typeface="Arial"/>
                <a:cs typeface="Arial"/>
              </a:rPr>
              <a:t> </a:t>
            </a:r>
            <a:r>
              <a:rPr sz="3100" spc="-15" dirty="0">
                <a:latin typeface="Arial"/>
                <a:cs typeface="Arial"/>
              </a:rPr>
              <a:t>query)  </a:t>
            </a:r>
            <a:r>
              <a:rPr sz="3100" spc="30" dirty="0">
                <a:latin typeface="Arial"/>
                <a:cs typeface="Arial"/>
              </a:rPr>
              <a:t>6.Unit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update </a:t>
            </a:r>
            <a:r>
              <a:rPr sz="3100" spc="20" dirty="0">
                <a:latin typeface="Arial"/>
                <a:cs typeface="Arial"/>
              </a:rPr>
              <a:t>employee</a:t>
            </a:r>
            <a:r>
              <a:rPr sz="3100" spc="-165" dirty="0">
                <a:latin typeface="Arial"/>
                <a:cs typeface="Arial"/>
              </a:rPr>
              <a:t> </a:t>
            </a:r>
            <a:r>
              <a:rPr sz="3100" spc="40" dirty="0">
                <a:latin typeface="Arial"/>
                <a:cs typeface="Arial"/>
              </a:rPr>
              <a:t>operation</a:t>
            </a:r>
            <a:endParaRPr sz="3100">
              <a:latin typeface="Arial"/>
              <a:cs typeface="Arial"/>
            </a:endParaRPr>
          </a:p>
          <a:p>
            <a:pPr marL="344805" indent="-332740">
              <a:lnSpc>
                <a:spcPct val="100000"/>
              </a:lnSpc>
              <a:spcBef>
                <a:spcPts val="1800"/>
              </a:spcBef>
              <a:buSzPct val="96774"/>
              <a:buAutoNum type="arabicPeriod" startAt="7"/>
              <a:tabLst>
                <a:tab pos="345440" algn="l"/>
              </a:tabLst>
            </a:pPr>
            <a:r>
              <a:rPr sz="3100" spc="40" dirty="0">
                <a:latin typeface="Arial"/>
                <a:cs typeface="Arial"/>
              </a:rPr>
              <a:t>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20" dirty="0">
                <a:latin typeface="Arial"/>
                <a:cs typeface="Arial"/>
              </a:rPr>
              <a:t>delete employee</a:t>
            </a:r>
            <a:r>
              <a:rPr sz="3100" spc="-145" dirty="0">
                <a:latin typeface="Arial"/>
                <a:cs typeface="Arial"/>
              </a:rPr>
              <a:t> </a:t>
            </a:r>
            <a:r>
              <a:rPr sz="3100" spc="40" dirty="0">
                <a:latin typeface="Arial"/>
                <a:cs typeface="Arial"/>
              </a:rPr>
              <a:t>operation</a:t>
            </a: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48400"/>
              </a:lnSpc>
              <a:buSzPct val="96774"/>
              <a:buAutoNum type="arabicPeriod" startAt="7"/>
              <a:tabLst>
                <a:tab pos="345440" algn="l"/>
                <a:tab pos="8907780" algn="l"/>
              </a:tabLst>
            </a:pPr>
            <a:r>
              <a:rPr sz="3100" spc="40" dirty="0">
                <a:latin typeface="Arial"/>
                <a:cs typeface="Arial"/>
              </a:rPr>
              <a:t>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75" dirty="0">
                <a:latin typeface="Arial"/>
                <a:cs typeface="Arial"/>
              </a:rPr>
              <a:t>custom </a:t>
            </a:r>
            <a:r>
              <a:rPr sz="3100" spc="25" dirty="0">
                <a:latin typeface="Arial"/>
                <a:cs typeface="Arial"/>
              </a:rPr>
              <a:t>query using </a:t>
            </a:r>
            <a:r>
              <a:rPr sz="3100" spc="5" dirty="0">
                <a:latin typeface="Arial"/>
                <a:cs typeface="Arial"/>
              </a:rPr>
              <a:t>JPQL </a:t>
            </a:r>
            <a:r>
              <a:rPr sz="3100" spc="70" dirty="0">
                <a:latin typeface="Arial"/>
                <a:cs typeface="Arial"/>
              </a:rPr>
              <a:t>with </a:t>
            </a:r>
            <a:r>
              <a:rPr sz="3100" spc="35" dirty="0">
                <a:latin typeface="Arial"/>
                <a:cs typeface="Arial"/>
              </a:rPr>
              <a:t>index </a:t>
            </a:r>
            <a:r>
              <a:rPr sz="3100" spc="20" dirty="0">
                <a:latin typeface="Arial"/>
                <a:cs typeface="Arial"/>
              </a:rPr>
              <a:t>parameters </a:t>
            </a:r>
            <a:r>
              <a:rPr sz="3100" spc="-15" dirty="0">
                <a:latin typeface="Arial"/>
                <a:cs typeface="Arial"/>
              </a:rPr>
              <a:t>(using </a:t>
            </a:r>
            <a:r>
              <a:rPr sz="3100" spc="-114" dirty="0">
                <a:latin typeface="Arial"/>
                <a:cs typeface="Arial"/>
              </a:rPr>
              <a:t>@Query </a:t>
            </a:r>
            <a:r>
              <a:rPr sz="3100" spc="10" dirty="0">
                <a:latin typeface="Arial"/>
                <a:cs typeface="Arial"/>
              </a:rPr>
              <a:t>annotation)  </a:t>
            </a:r>
            <a:r>
              <a:rPr sz="3100" spc="30" dirty="0">
                <a:latin typeface="Arial"/>
                <a:cs typeface="Arial"/>
              </a:rPr>
              <a:t>9.Unit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75" dirty="0">
                <a:latin typeface="Arial"/>
                <a:cs typeface="Arial"/>
              </a:rPr>
              <a:t>custom </a:t>
            </a:r>
            <a:r>
              <a:rPr sz="3100" spc="25" dirty="0">
                <a:latin typeface="Arial"/>
                <a:cs typeface="Arial"/>
              </a:rPr>
              <a:t>query using </a:t>
            </a:r>
            <a:r>
              <a:rPr sz="3100" spc="5" dirty="0">
                <a:latin typeface="Arial"/>
                <a:cs typeface="Arial"/>
              </a:rPr>
              <a:t>JPQL </a:t>
            </a:r>
            <a:r>
              <a:rPr sz="3100" spc="70" dirty="0">
                <a:latin typeface="Arial"/>
                <a:cs typeface="Arial"/>
              </a:rPr>
              <a:t>with </a:t>
            </a:r>
            <a:r>
              <a:rPr sz="3100" spc="30" dirty="0">
                <a:latin typeface="Arial"/>
                <a:cs typeface="Arial"/>
              </a:rPr>
              <a:t>named </a:t>
            </a:r>
            <a:r>
              <a:rPr sz="3100" spc="20" dirty="0">
                <a:latin typeface="Arial"/>
                <a:cs typeface="Arial"/>
              </a:rPr>
              <a:t>parameters </a:t>
            </a:r>
            <a:r>
              <a:rPr sz="3100" spc="-15" dirty="0">
                <a:latin typeface="Arial"/>
                <a:cs typeface="Arial"/>
              </a:rPr>
              <a:t>(using </a:t>
            </a:r>
            <a:r>
              <a:rPr sz="3100" spc="-114" dirty="0">
                <a:latin typeface="Arial"/>
                <a:cs typeface="Arial"/>
              </a:rPr>
              <a:t>@Query</a:t>
            </a:r>
            <a:r>
              <a:rPr sz="3100" spc="-240" dirty="0">
                <a:latin typeface="Arial"/>
                <a:cs typeface="Arial"/>
              </a:rPr>
              <a:t> </a:t>
            </a:r>
            <a:r>
              <a:rPr sz="3100" spc="10" dirty="0">
                <a:latin typeface="Arial"/>
                <a:cs typeface="Arial"/>
              </a:rPr>
              <a:t>annotation)  </a:t>
            </a:r>
            <a:r>
              <a:rPr sz="3100" spc="30" dirty="0">
                <a:latin typeface="Arial"/>
                <a:cs typeface="Arial"/>
              </a:rPr>
              <a:t>10.Unit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75" dirty="0">
                <a:latin typeface="Arial"/>
                <a:cs typeface="Arial"/>
              </a:rPr>
              <a:t>custom </a:t>
            </a:r>
            <a:r>
              <a:rPr sz="3100" spc="10" dirty="0">
                <a:latin typeface="Arial"/>
                <a:cs typeface="Arial"/>
              </a:rPr>
              <a:t>Native </a:t>
            </a:r>
            <a:r>
              <a:rPr sz="3100" spc="25" dirty="0">
                <a:latin typeface="Arial"/>
                <a:cs typeface="Arial"/>
              </a:rPr>
              <a:t>query </a:t>
            </a:r>
            <a:r>
              <a:rPr sz="3100" spc="70" dirty="0">
                <a:latin typeface="Arial"/>
                <a:cs typeface="Arial"/>
              </a:rPr>
              <a:t>with </a:t>
            </a:r>
            <a:r>
              <a:rPr sz="3100" spc="35" dirty="0">
                <a:latin typeface="Arial"/>
                <a:cs typeface="Arial"/>
              </a:rPr>
              <a:t>index </a:t>
            </a:r>
            <a:r>
              <a:rPr sz="3100" spc="20" dirty="0">
                <a:latin typeface="Arial"/>
                <a:cs typeface="Arial"/>
              </a:rPr>
              <a:t>parameters </a:t>
            </a:r>
            <a:r>
              <a:rPr sz="3100" spc="-15" dirty="0">
                <a:latin typeface="Arial"/>
                <a:cs typeface="Arial"/>
              </a:rPr>
              <a:t>(using </a:t>
            </a:r>
            <a:r>
              <a:rPr sz="3100" spc="-114" dirty="0">
                <a:latin typeface="Arial"/>
                <a:cs typeface="Arial"/>
              </a:rPr>
              <a:t>@Query </a:t>
            </a:r>
            <a:r>
              <a:rPr sz="3100" spc="10" dirty="0">
                <a:latin typeface="Arial"/>
                <a:cs typeface="Arial"/>
              </a:rPr>
              <a:t>annotation)  </a:t>
            </a:r>
            <a:r>
              <a:rPr sz="3100" spc="30" dirty="0">
                <a:latin typeface="Arial"/>
                <a:cs typeface="Arial"/>
              </a:rPr>
              <a:t>11.Unit </a:t>
            </a:r>
            <a:r>
              <a:rPr sz="3100" spc="55" dirty="0">
                <a:latin typeface="Arial"/>
                <a:cs typeface="Arial"/>
              </a:rPr>
              <a:t>test </a:t>
            </a:r>
            <a:r>
              <a:rPr sz="3100" spc="50" dirty="0">
                <a:latin typeface="Arial"/>
                <a:cs typeface="Arial"/>
              </a:rPr>
              <a:t>for </a:t>
            </a:r>
            <a:r>
              <a:rPr sz="3100" spc="75" dirty="0">
                <a:latin typeface="Arial"/>
                <a:cs typeface="Arial"/>
              </a:rPr>
              <a:t>custom </a:t>
            </a:r>
            <a:r>
              <a:rPr sz="3100" spc="10" dirty="0">
                <a:latin typeface="Arial"/>
                <a:cs typeface="Arial"/>
              </a:rPr>
              <a:t>Native </a:t>
            </a:r>
            <a:r>
              <a:rPr sz="3100" spc="25" dirty="0">
                <a:latin typeface="Arial"/>
                <a:cs typeface="Arial"/>
              </a:rPr>
              <a:t>query</a:t>
            </a:r>
            <a:r>
              <a:rPr sz="3100" spc="-120" dirty="0">
                <a:latin typeface="Arial"/>
                <a:cs typeface="Arial"/>
              </a:rPr>
              <a:t> </a:t>
            </a:r>
            <a:r>
              <a:rPr sz="3100" spc="70" dirty="0">
                <a:latin typeface="Arial"/>
                <a:cs typeface="Arial"/>
              </a:rPr>
              <a:t>with</a:t>
            </a:r>
            <a:r>
              <a:rPr sz="3100" spc="20" dirty="0">
                <a:latin typeface="Arial"/>
                <a:cs typeface="Arial"/>
              </a:rPr>
              <a:t> </a:t>
            </a:r>
            <a:r>
              <a:rPr sz="3100" spc="30" dirty="0">
                <a:latin typeface="Arial"/>
                <a:cs typeface="Arial"/>
              </a:rPr>
              <a:t>Named	</a:t>
            </a:r>
            <a:r>
              <a:rPr sz="3100" spc="20" dirty="0">
                <a:latin typeface="Arial"/>
                <a:cs typeface="Arial"/>
              </a:rPr>
              <a:t>parameters </a:t>
            </a:r>
            <a:r>
              <a:rPr sz="3100" spc="-15" dirty="0">
                <a:latin typeface="Arial"/>
                <a:cs typeface="Arial"/>
              </a:rPr>
              <a:t>(using </a:t>
            </a:r>
            <a:r>
              <a:rPr sz="3100" spc="-114" dirty="0">
                <a:latin typeface="Arial"/>
                <a:cs typeface="Arial"/>
              </a:rPr>
              <a:t>@Query </a:t>
            </a:r>
            <a:r>
              <a:rPr sz="3100" spc="10" dirty="0">
                <a:latin typeface="Arial"/>
                <a:cs typeface="Arial"/>
              </a:rPr>
              <a:t>annotation)  </a:t>
            </a:r>
            <a:r>
              <a:rPr sz="3100" spc="25" dirty="0">
                <a:latin typeface="Arial"/>
                <a:cs typeface="Arial"/>
              </a:rPr>
              <a:t>12.Refactoring </a:t>
            </a:r>
            <a:r>
              <a:rPr sz="3100" spc="45" dirty="0">
                <a:latin typeface="Arial"/>
                <a:cs typeface="Arial"/>
              </a:rPr>
              <a:t>JUnit tests </a:t>
            </a:r>
            <a:r>
              <a:rPr sz="3100" spc="95" dirty="0">
                <a:latin typeface="Arial"/>
                <a:cs typeface="Arial"/>
              </a:rPr>
              <a:t>to </a:t>
            </a:r>
            <a:r>
              <a:rPr sz="3100" spc="-5" dirty="0">
                <a:latin typeface="Arial"/>
                <a:cs typeface="Arial"/>
              </a:rPr>
              <a:t>use </a:t>
            </a:r>
            <a:r>
              <a:rPr sz="3100" spc="-55" dirty="0">
                <a:latin typeface="Arial"/>
                <a:cs typeface="Arial"/>
              </a:rPr>
              <a:t>@BeforeEach</a:t>
            </a:r>
            <a:r>
              <a:rPr sz="3100" spc="-175" dirty="0">
                <a:latin typeface="Arial"/>
                <a:cs typeface="Arial"/>
              </a:rPr>
              <a:t> </a:t>
            </a:r>
            <a:r>
              <a:rPr sz="3100" spc="35" dirty="0">
                <a:latin typeface="Arial"/>
                <a:cs typeface="Arial"/>
              </a:rPr>
              <a:t>annotation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24123" y="608653"/>
            <a:ext cx="116554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JUnit tests in </a:t>
            </a:r>
            <a:r>
              <a:rPr spc="-5" dirty="0"/>
              <a:t>BDD</a:t>
            </a:r>
            <a:r>
              <a:rPr spc="-55" dirty="0"/>
              <a:t> </a:t>
            </a:r>
            <a:r>
              <a:rPr spc="-10" dirty="0"/>
              <a:t>Style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9682" y="4347354"/>
            <a:ext cx="9083040" cy="5717540"/>
            <a:chOff x="829682" y="4347354"/>
            <a:chExt cx="9083040" cy="5717540"/>
          </a:xfrm>
        </p:grpSpPr>
        <p:sp>
          <p:nvSpPr>
            <p:cNvPr id="4" name="object 4"/>
            <p:cNvSpPr/>
            <p:nvPr/>
          </p:nvSpPr>
          <p:spPr>
            <a:xfrm>
              <a:off x="829682" y="4347354"/>
              <a:ext cx="9082519" cy="57171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1566" y="4368296"/>
              <a:ext cx="8998752" cy="56333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8141" y="5005083"/>
              <a:ext cx="1015675" cy="3874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8612" y="5465802"/>
              <a:ext cx="5078379" cy="649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8278" y="6020759"/>
              <a:ext cx="5162146" cy="6491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8278" y="7130672"/>
              <a:ext cx="7507624" cy="607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8278" y="8240586"/>
              <a:ext cx="4303533" cy="6491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8141" y="8879310"/>
              <a:ext cx="219888" cy="39789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0749" y="4808954"/>
            <a:ext cx="8044815" cy="44653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-280" dirty="0">
                <a:solidFill>
                  <a:srgbClr val="FFFFFF"/>
                </a:solidFill>
                <a:latin typeface="Arial"/>
                <a:cs typeface="Arial"/>
              </a:rPr>
              <a:t>@Test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given_when_then()</a:t>
            </a:r>
            <a:r>
              <a:rPr sz="2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  <a:spcBef>
                <a:spcPts val="1010"/>
              </a:spcBef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precondition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setup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6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behaviour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verify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59503" y="2614946"/>
            <a:ext cx="3728085" cy="1864360"/>
            <a:chOff x="4959503" y="2614946"/>
            <a:chExt cx="3728085" cy="1864360"/>
          </a:xfrm>
        </p:grpSpPr>
        <p:sp>
          <p:nvSpPr>
            <p:cNvPr id="14" name="object 14"/>
            <p:cNvSpPr/>
            <p:nvPr/>
          </p:nvSpPr>
          <p:spPr>
            <a:xfrm>
              <a:off x="4959503" y="2614946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1386" y="2635888"/>
              <a:ext cx="3643868" cy="17800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01366" y="2869022"/>
              <a:ext cx="1507807" cy="6282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482926" y="2413622"/>
            <a:ext cx="8771890" cy="7689850"/>
            <a:chOff x="10482926" y="2413622"/>
            <a:chExt cx="8771890" cy="7689850"/>
          </a:xfrm>
        </p:grpSpPr>
        <p:sp>
          <p:nvSpPr>
            <p:cNvPr id="18" name="object 18"/>
            <p:cNvSpPr/>
            <p:nvPr/>
          </p:nvSpPr>
          <p:spPr>
            <a:xfrm>
              <a:off x="10482926" y="4266644"/>
              <a:ext cx="8771282" cy="583664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50692" y="2413622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92576" y="2434564"/>
              <a:ext cx="3643868" cy="178005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962895" y="2554896"/>
              <a:ext cx="1790521" cy="76437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754276" y="2776827"/>
            <a:ext cx="14008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93230" y="2575503"/>
            <a:ext cx="17056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1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spc="-9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8350" marR="5080" indent="-75628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Service Layer</a:t>
            </a:r>
            <a:r>
              <a:rPr spc="-4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5145" y="7066205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lang="en-US"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645052"/>
            <a:ext cx="2765425" cy="2571115"/>
            <a:chOff x="2366294" y="4645052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665993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5172617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957933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5051952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oller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645052"/>
            <a:ext cx="2765425" cy="2571115"/>
            <a:chOff x="7508797" y="4645052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665993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5266855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957933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609600" indent="-151765">
              <a:lnSpc>
                <a:spcPct val="127499"/>
              </a:lnSpc>
              <a:spcBef>
                <a:spcPts val="3135"/>
              </a:spcBef>
            </a:pP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ice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645052"/>
            <a:ext cx="2765425" cy="2571115"/>
            <a:chOff x="12651342" y="4645052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665993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5266855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957933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241300" indent="-520700">
              <a:lnSpc>
                <a:spcPct val="127499"/>
              </a:lnSpc>
              <a:spcBef>
                <a:spcPts val="3135"/>
              </a:spcBef>
            </a:pP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20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1166" y="5070327"/>
            <a:ext cx="13556615" cy="1720214"/>
            <a:chOff x="5021166" y="5070327"/>
            <a:chExt cx="13556615" cy="1720214"/>
          </a:xfrm>
        </p:grpSpPr>
        <p:sp>
          <p:nvSpPr>
            <p:cNvPr id="21" name="object 21"/>
            <p:cNvSpPr/>
            <p:nvPr/>
          </p:nvSpPr>
          <p:spPr>
            <a:xfrm>
              <a:off x="5021166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3049" y="5385877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09772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1656" y="5385877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4343" y="5070327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96200" y="5091269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8261" y="5622865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62576" y="552964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366967" y="5364936"/>
            <a:ext cx="1960880" cy="1130935"/>
            <a:chOff x="15366967" y="5364936"/>
            <a:chExt cx="1960880" cy="1130935"/>
          </a:xfrm>
        </p:grpSpPr>
        <p:sp>
          <p:nvSpPr>
            <p:cNvPr id="30" name="object 30"/>
            <p:cNvSpPr/>
            <p:nvPr/>
          </p:nvSpPr>
          <p:spPr>
            <a:xfrm>
              <a:off x="15366967" y="5364936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08892" y="5385877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8350" marR="5080" indent="-75628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Service Layer</a:t>
            </a:r>
            <a:r>
              <a:rPr spc="-45" dirty="0"/>
              <a:t> </a:t>
            </a:r>
            <a:r>
              <a:rPr spc="-140" dirty="0"/>
              <a:t>Testing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7910994" y="8096385"/>
            <a:ext cx="1960880" cy="2562225"/>
            <a:chOff x="7910994" y="8096385"/>
            <a:chExt cx="1960880" cy="2562225"/>
          </a:xfrm>
        </p:grpSpPr>
        <p:sp>
          <p:nvSpPr>
            <p:cNvPr id="34" name="object 34"/>
            <p:cNvSpPr/>
            <p:nvPr/>
          </p:nvSpPr>
          <p:spPr>
            <a:xfrm>
              <a:off x="7910994" y="8096385"/>
              <a:ext cx="1960736" cy="25616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52899" y="8117327"/>
              <a:ext cx="1876927" cy="24778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41639" y="9287675"/>
              <a:ext cx="1717225" cy="5654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070153" y="9310628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Mockito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8825" y="513964"/>
            <a:ext cx="102057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Service Layer</a:t>
            </a:r>
            <a:r>
              <a:rPr spc="-80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333" y="2247765"/>
            <a:ext cx="15457805" cy="766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88715">
              <a:lnSpc>
                <a:spcPct val="151800"/>
              </a:lnSpc>
              <a:spcBef>
                <a:spcPts val="100"/>
              </a:spcBef>
            </a:pPr>
            <a:r>
              <a:rPr sz="3300" spc="25" dirty="0">
                <a:latin typeface="Arial"/>
                <a:cs typeface="Arial"/>
              </a:rPr>
              <a:t>1.</a:t>
            </a:r>
            <a:r>
              <a:rPr sz="3300" b="1" spc="25" dirty="0">
                <a:latin typeface="Arial"/>
                <a:cs typeface="Arial"/>
              </a:rPr>
              <a:t>Create 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spc="10" dirty="0">
                <a:latin typeface="Arial"/>
                <a:cs typeface="Arial"/>
              </a:rPr>
              <a:t>with </a:t>
            </a:r>
            <a:r>
              <a:rPr sz="3300" b="1" spc="-15" dirty="0">
                <a:latin typeface="Arial"/>
                <a:cs typeface="Arial"/>
              </a:rPr>
              <a:t>saveEmployee </a:t>
            </a:r>
            <a:r>
              <a:rPr sz="3300" b="1" spc="15" dirty="0">
                <a:latin typeface="Arial"/>
                <a:cs typeface="Arial"/>
              </a:rPr>
              <a:t>method  </a:t>
            </a:r>
            <a:r>
              <a:rPr sz="3300" spc="-5" dirty="0">
                <a:latin typeface="Arial"/>
                <a:cs typeface="Arial"/>
              </a:rPr>
              <a:t>2.</a:t>
            </a:r>
            <a:r>
              <a:rPr sz="3300" b="1" spc="-5" dirty="0">
                <a:latin typeface="Arial"/>
                <a:cs typeface="Arial"/>
              </a:rPr>
              <a:t>Quick </a:t>
            </a:r>
            <a:r>
              <a:rPr sz="3300" b="1" spc="30" dirty="0">
                <a:latin typeface="Arial"/>
                <a:cs typeface="Arial"/>
              </a:rPr>
              <a:t>Recap </a:t>
            </a:r>
            <a:r>
              <a:rPr sz="3300" b="1" spc="-5" dirty="0">
                <a:latin typeface="Arial"/>
                <a:cs typeface="Arial"/>
              </a:rPr>
              <a:t>of </a:t>
            </a:r>
            <a:r>
              <a:rPr sz="3300" b="1" spc="50" dirty="0">
                <a:latin typeface="Arial"/>
                <a:cs typeface="Arial"/>
              </a:rPr>
              <a:t>Mockito </a:t>
            </a:r>
            <a:r>
              <a:rPr sz="3300" b="1" spc="-15" dirty="0">
                <a:latin typeface="Arial"/>
                <a:cs typeface="Arial"/>
              </a:rPr>
              <a:t>basics (before </a:t>
            </a:r>
            <a:r>
              <a:rPr sz="3300" b="1" spc="-5" dirty="0">
                <a:latin typeface="Arial"/>
                <a:cs typeface="Arial"/>
              </a:rPr>
              <a:t>writing Unit </a:t>
            </a:r>
            <a:r>
              <a:rPr sz="3300" b="1" spc="-15" dirty="0">
                <a:latin typeface="Arial"/>
                <a:cs typeface="Arial"/>
              </a:rPr>
              <a:t>tests)  </a:t>
            </a:r>
            <a:r>
              <a:rPr sz="3300" spc="-5" dirty="0">
                <a:latin typeface="Arial"/>
                <a:cs typeface="Arial"/>
              </a:rPr>
              <a:t>3.</a:t>
            </a: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EmployeeService saveEmployee</a:t>
            </a:r>
            <a:r>
              <a:rPr sz="3300" b="1" spc="25" dirty="0">
                <a:latin typeface="Arial"/>
                <a:cs typeface="Arial"/>
              </a:rPr>
              <a:t> </a:t>
            </a:r>
            <a:r>
              <a:rPr sz="3300" b="1" spc="15" dirty="0">
                <a:latin typeface="Arial"/>
                <a:cs typeface="Arial"/>
              </a:rPr>
              <a:t>method</a:t>
            </a:r>
            <a:endParaRPr sz="3300">
              <a:latin typeface="Arial"/>
              <a:cs typeface="Arial"/>
            </a:endParaRPr>
          </a:p>
          <a:p>
            <a:pPr marL="362585" indent="-350520">
              <a:lnSpc>
                <a:spcPct val="100000"/>
              </a:lnSpc>
              <a:spcBef>
                <a:spcPts val="2050"/>
              </a:spcBef>
              <a:buSzPct val="96969"/>
              <a:buFont typeface="Arial"/>
              <a:buAutoNum type="arabicPeriod" startAt="4"/>
              <a:tabLst>
                <a:tab pos="363220" algn="l"/>
              </a:tabLst>
            </a:pPr>
            <a:r>
              <a:rPr sz="3300" b="1" spc="-30" dirty="0">
                <a:latin typeface="Arial"/>
                <a:cs typeface="Arial"/>
              </a:rPr>
              <a:t>Using </a:t>
            </a:r>
            <a:r>
              <a:rPr sz="3300" b="1" spc="-45" dirty="0">
                <a:latin typeface="Arial"/>
                <a:cs typeface="Arial"/>
              </a:rPr>
              <a:t>@Mock </a:t>
            </a:r>
            <a:r>
              <a:rPr sz="3300" b="1" spc="-5" dirty="0">
                <a:latin typeface="Arial"/>
                <a:cs typeface="Arial"/>
              </a:rPr>
              <a:t>and </a:t>
            </a:r>
            <a:r>
              <a:rPr sz="3300" b="1" spc="-10" dirty="0">
                <a:latin typeface="Arial"/>
                <a:cs typeface="Arial"/>
              </a:rPr>
              <a:t>@InjectMocks annotations </a:t>
            </a:r>
            <a:r>
              <a:rPr sz="3300" b="1" spc="30" dirty="0">
                <a:latin typeface="Arial"/>
                <a:cs typeface="Arial"/>
              </a:rPr>
              <a:t>to </a:t>
            </a:r>
            <a:r>
              <a:rPr sz="3300" b="1" spc="40" dirty="0">
                <a:latin typeface="Arial"/>
                <a:cs typeface="Arial"/>
              </a:rPr>
              <a:t>mock </a:t>
            </a:r>
            <a:r>
              <a:rPr sz="3300" b="1" spc="15" dirty="0">
                <a:latin typeface="Arial"/>
                <a:cs typeface="Arial"/>
              </a:rPr>
              <a:t>the</a:t>
            </a:r>
            <a:r>
              <a:rPr sz="3300" b="1" spc="35" dirty="0">
                <a:latin typeface="Arial"/>
                <a:cs typeface="Arial"/>
              </a:rPr>
              <a:t> </a:t>
            </a:r>
            <a:r>
              <a:rPr sz="3300" b="1" spc="25" dirty="0">
                <a:latin typeface="Arial"/>
                <a:cs typeface="Arial"/>
              </a:rPr>
              <a:t>object</a:t>
            </a:r>
            <a:endParaRPr sz="3300">
              <a:latin typeface="Arial"/>
              <a:cs typeface="Arial"/>
            </a:endParaRPr>
          </a:p>
          <a:p>
            <a:pPr marL="362585" indent="-350520">
              <a:lnSpc>
                <a:spcPct val="100000"/>
              </a:lnSpc>
              <a:spcBef>
                <a:spcPts val="2055"/>
              </a:spcBef>
              <a:buSzPct val="96969"/>
              <a:buFont typeface="Arial"/>
              <a:buAutoNum type="arabicPeriod" startAt="4"/>
              <a:tabLst>
                <a:tab pos="363220" algn="l"/>
              </a:tabLst>
            </a:pP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saveEmployee </a:t>
            </a:r>
            <a:r>
              <a:rPr sz="3300" b="1" spc="15" dirty="0">
                <a:latin typeface="Arial"/>
                <a:cs typeface="Arial"/>
              </a:rPr>
              <a:t>method </a:t>
            </a:r>
            <a:r>
              <a:rPr sz="3300" b="1" spc="-5" dirty="0">
                <a:latin typeface="Arial"/>
                <a:cs typeface="Arial"/>
              </a:rPr>
              <a:t>which throws </a:t>
            </a:r>
            <a:r>
              <a:rPr sz="3300" b="1" spc="-10" dirty="0">
                <a:latin typeface="Arial"/>
                <a:cs typeface="Arial"/>
              </a:rPr>
              <a:t>Exception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51800"/>
              </a:lnSpc>
              <a:buSzPct val="96969"/>
              <a:buFont typeface="Arial"/>
              <a:buAutoNum type="arabicPeriod" startAt="4"/>
              <a:tabLst>
                <a:tab pos="363220" algn="l"/>
                <a:tab pos="2960370" algn="l"/>
              </a:tabLst>
            </a:pP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spc="-20" dirty="0">
                <a:latin typeface="Arial"/>
                <a:cs typeface="Arial"/>
              </a:rPr>
              <a:t>getAllEmployees </a:t>
            </a:r>
            <a:r>
              <a:rPr sz="3300" b="1" spc="15" dirty="0">
                <a:latin typeface="Arial"/>
                <a:cs typeface="Arial"/>
              </a:rPr>
              <a:t>method </a:t>
            </a:r>
            <a:r>
              <a:rPr sz="3300" b="1" spc="240" dirty="0">
                <a:latin typeface="Arial"/>
                <a:cs typeface="Arial"/>
              </a:rPr>
              <a:t>- </a:t>
            </a:r>
            <a:r>
              <a:rPr sz="3300" b="1" spc="-25" dirty="0">
                <a:latin typeface="Arial"/>
                <a:cs typeface="Arial"/>
              </a:rPr>
              <a:t>Positive </a:t>
            </a:r>
            <a:r>
              <a:rPr sz="3300" b="1" spc="-5" dirty="0">
                <a:latin typeface="Arial"/>
                <a:cs typeface="Arial"/>
              </a:rPr>
              <a:t>Scenario  </a:t>
            </a:r>
            <a:r>
              <a:rPr sz="3300" spc="-5" dirty="0">
                <a:latin typeface="Arial"/>
                <a:cs typeface="Arial"/>
              </a:rPr>
              <a:t>7.</a:t>
            </a: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spc="-20" dirty="0">
                <a:latin typeface="Arial"/>
                <a:cs typeface="Arial"/>
              </a:rPr>
              <a:t>getAllEmployees </a:t>
            </a:r>
            <a:r>
              <a:rPr sz="3300" b="1" spc="15" dirty="0">
                <a:latin typeface="Arial"/>
                <a:cs typeface="Arial"/>
              </a:rPr>
              <a:t>method </a:t>
            </a:r>
            <a:r>
              <a:rPr sz="3300" b="1" spc="240" dirty="0">
                <a:latin typeface="Arial"/>
                <a:cs typeface="Arial"/>
              </a:rPr>
              <a:t>- </a:t>
            </a:r>
            <a:r>
              <a:rPr sz="3300" b="1" spc="10" dirty="0">
                <a:latin typeface="Arial"/>
                <a:cs typeface="Arial"/>
              </a:rPr>
              <a:t>Negative</a:t>
            </a:r>
            <a:r>
              <a:rPr sz="3300" b="1" spc="-130" dirty="0">
                <a:latin typeface="Arial"/>
                <a:cs typeface="Arial"/>
              </a:rPr>
              <a:t> </a:t>
            </a:r>
            <a:r>
              <a:rPr sz="3300" b="1" spc="-5" dirty="0">
                <a:latin typeface="Arial"/>
                <a:cs typeface="Arial"/>
              </a:rPr>
              <a:t>Scenario  </a:t>
            </a:r>
            <a:r>
              <a:rPr sz="3300" spc="-5" dirty="0">
                <a:latin typeface="Arial"/>
                <a:cs typeface="Arial"/>
              </a:rPr>
              <a:t>8.</a:t>
            </a:r>
            <a:r>
              <a:rPr sz="3300" b="1" spc="-5" dirty="0">
                <a:latin typeface="Arial"/>
                <a:cs typeface="Arial"/>
              </a:rPr>
              <a:t>Unit</a:t>
            </a:r>
            <a:r>
              <a:rPr sz="3300" b="1" spc="25" dirty="0">
                <a:latin typeface="Arial"/>
                <a:cs typeface="Arial"/>
              </a:rPr>
              <a:t> test </a:t>
            </a:r>
            <a:r>
              <a:rPr sz="3300" b="1" spc="-5" dirty="0">
                <a:latin typeface="Arial"/>
                <a:cs typeface="Arial"/>
              </a:rPr>
              <a:t>for	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spc="-10" dirty="0">
                <a:latin typeface="Arial"/>
                <a:cs typeface="Arial"/>
              </a:rPr>
              <a:t>getEmployeeById</a:t>
            </a:r>
            <a:r>
              <a:rPr sz="3300" b="1" spc="20" dirty="0">
                <a:latin typeface="Arial"/>
                <a:cs typeface="Arial"/>
              </a:rPr>
              <a:t> </a:t>
            </a:r>
            <a:r>
              <a:rPr sz="3300" b="1" spc="15" dirty="0">
                <a:latin typeface="Arial"/>
                <a:cs typeface="Arial"/>
              </a:rPr>
              <a:t>method</a:t>
            </a:r>
            <a:endParaRPr sz="3300">
              <a:latin typeface="Arial"/>
              <a:cs typeface="Arial"/>
            </a:endParaRPr>
          </a:p>
          <a:p>
            <a:pPr marL="362585" indent="-350520">
              <a:lnSpc>
                <a:spcPct val="100000"/>
              </a:lnSpc>
              <a:spcBef>
                <a:spcPts val="2050"/>
              </a:spcBef>
              <a:buSzPct val="96969"/>
              <a:buFont typeface="Arial"/>
              <a:buAutoNum type="arabicPeriod" startAt="9"/>
              <a:tabLst>
                <a:tab pos="363220" algn="l"/>
              </a:tabLst>
            </a:pP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dirty="0">
                <a:latin typeface="Arial"/>
                <a:cs typeface="Arial"/>
              </a:rPr>
              <a:t>updateEmployee</a:t>
            </a:r>
            <a:r>
              <a:rPr sz="3300" b="1" spc="5" dirty="0">
                <a:latin typeface="Arial"/>
                <a:cs typeface="Arial"/>
              </a:rPr>
              <a:t> </a:t>
            </a:r>
            <a:r>
              <a:rPr sz="3300" b="1" spc="15" dirty="0">
                <a:latin typeface="Arial"/>
                <a:cs typeface="Arial"/>
              </a:rPr>
              <a:t>method</a:t>
            </a:r>
            <a:endParaRPr sz="3300">
              <a:latin typeface="Arial"/>
              <a:cs typeface="Arial"/>
            </a:endParaRPr>
          </a:p>
          <a:p>
            <a:pPr marL="594995" indent="-582930">
              <a:lnSpc>
                <a:spcPct val="100000"/>
              </a:lnSpc>
              <a:spcBef>
                <a:spcPts val="2055"/>
              </a:spcBef>
              <a:buSzPct val="96969"/>
              <a:buFont typeface="Arial"/>
              <a:buAutoNum type="arabicPeriod" startAt="9"/>
              <a:tabLst>
                <a:tab pos="595630" algn="l"/>
              </a:tabLst>
            </a:pPr>
            <a:r>
              <a:rPr sz="3300" b="1" spc="-5" dirty="0">
                <a:latin typeface="Arial"/>
                <a:cs typeface="Arial"/>
              </a:rPr>
              <a:t>Unit </a:t>
            </a:r>
            <a:r>
              <a:rPr sz="3300" b="1" spc="25" dirty="0">
                <a:latin typeface="Arial"/>
                <a:cs typeface="Arial"/>
              </a:rPr>
              <a:t>test </a:t>
            </a:r>
            <a:r>
              <a:rPr sz="3300" b="1" spc="-5" dirty="0">
                <a:latin typeface="Arial"/>
                <a:cs typeface="Arial"/>
              </a:rPr>
              <a:t>for </a:t>
            </a:r>
            <a:r>
              <a:rPr sz="3300" b="1" spc="-15" dirty="0">
                <a:latin typeface="Arial"/>
                <a:cs typeface="Arial"/>
              </a:rPr>
              <a:t>EmployeeService </a:t>
            </a:r>
            <a:r>
              <a:rPr sz="3300" b="1" spc="5" dirty="0">
                <a:latin typeface="Arial"/>
                <a:cs typeface="Arial"/>
              </a:rPr>
              <a:t>deleteEmployee </a:t>
            </a:r>
            <a:r>
              <a:rPr sz="3300" b="1" spc="15" dirty="0">
                <a:latin typeface="Arial"/>
                <a:cs typeface="Arial"/>
              </a:rPr>
              <a:t>method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5451" y="608653"/>
            <a:ext cx="116554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JUnit tests in </a:t>
            </a:r>
            <a:r>
              <a:rPr spc="-5" dirty="0"/>
              <a:t>BDD</a:t>
            </a:r>
            <a:r>
              <a:rPr spc="-55" dirty="0"/>
              <a:t> </a:t>
            </a:r>
            <a:r>
              <a:rPr spc="-10" dirty="0"/>
              <a:t>Style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1354" y="4862660"/>
            <a:ext cx="8433435" cy="5675630"/>
            <a:chOff x="641354" y="4862660"/>
            <a:chExt cx="8433435" cy="5675630"/>
          </a:xfrm>
        </p:grpSpPr>
        <p:sp>
          <p:nvSpPr>
            <p:cNvPr id="4" name="object 4"/>
            <p:cNvSpPr/>
            <p:nvPr/>
          </p:nvSpPr>
          <p:spPr>
            <a:xfrm>
              <a:off x="641354" y="4862660"/>
              <a:ext cx="8433303" cy="56752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3237" y="4883601"/>
              <a:ext cx="8349536" cy="55914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9665" y="5518156"/>
              <a:ext cx="1015675" cy="3874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0136" y="5978875"/>
              <a:ext cx="5078379" cy="649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802" y="6533832"/>
              <a:ext cx="5162146" cy="6491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9802" y="7601862"/>
              <a:ext cx="7507624" cy="607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802" y="8711776"/>
              <a:ext cx="4303533" cy="6491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665" y="9360971"/>
              <a:ext cx="219888" cy="3874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2421" y="5324257"/>
            <a:ext cx="8044815" cy="442341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-280" dirty="0">
                <a:solidFill>
                  <a:srgbClr val="FFFFFF"/>
                </a:solidFill>
                <a:latin typeface="Arial"/>
                <a:cs typeface="Arial"/>
              </a:rPr>
              <a:t>@Test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given_when_then()</a:t>
            </a:r>
            <a:r>
              <a:rPr sz="2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  <a:spcBef>
                <a:spcPts val="1010"/>
              </a:spcBef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precondition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setup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behaviour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verify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2021" y="3085769"/>
            <a:ext cx="3728085" cy="1864360"/>
            <a:chOff x="4112021" y="3085769"/>
            <a:chExt cx="3728085" cy="1864360"/>
          </a:xfrm>
        </p:grpSpPr>
        <p:sp>
          <p:nvSpPr>
            <p:cNvPr id="14" name="object 14"/>
            <p:cNvSpPr/>
            <p:nvPr/>
          </p:nvSpPr>
          <p:spPr>
            <a:xfrm>
              <a:off x="4112021" y="3085769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53905" y="3106711"/>
              <a:ext cx="3643868" cy="17800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3225" y="3340212"/>
              <a:ext cx="1507807" cy="6282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06795" y="3247651"/>
            <a:ext cx="14008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68385" y="2920989"/>
            <a:ext cx="3728085" cy="1864360"/>
            <a:chOff x="13468385" y="2920989"/>
            <a:chExt cx="3728085" cy="1864360"/>
          </a:xfrm>
        </p:grpSpPr>
        <p:sp>
          <p:nvSpPr>
            <p:cNvPr id="19" name="object 19"/>
            <p:cNvSpPr/>
            <p:nvPr/>
          </p:nvSpPr>
          <p:spPr>
            <a:xfrm>
              <a:off x="13468385" y="2920989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10269" y="2941931"/>
              <a:ext cx="3643868" cy="1780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078074" y="3057498"/>
              <a:ext cx="1790521" cy="7748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110922" y="3082860"/>
            <a:ext cx="17056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1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spc="-9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92003" y="4739597"/>
            <a:ext cx="10252734" cy="5879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6775" y="1040262"/>
            <a:ext cx="982408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</a:t>
            </a:r>
            <a:r>
              <a:rPr spc="-10" dirty="0"/>
              <a:t>is Unit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8168" y="3089540"/>
            <a:ext cx="16182340" cy="3416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In Java, JUnit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framework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is used for unit testing Java</a:t>
            </a:r>
            <a:r>
              <a:rPr sz="4100" spc="-3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applications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0">
              <a:latin typeface="Palladio Uralic"/>
              <a:cs typeface="Palladio Uralic"/>
            </a:endParaRPr>
          </a:p>
          <a:p>
            <a:pPr marL="12700" marR="5080">
              <a:lnSpc>
                <a:spcPct val="110600"/>
              </a:lnSpc>
            </a:pP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Most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of the times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one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component will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depend on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other component(s),  so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while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implementing unit tests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should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dependencies 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with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desired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behaviour using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frameworks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like</a:t>
            </a:r>
            <a:r>
              <a:rPr sz="4100" spc="-2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Mockito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.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 marR="5080" indent="-2857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Controller Layer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5145" y="7066205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lang="en-US" sz="4100" dirty="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645052"/>
            <a:ext cx="2765425" cy="2571115"/>
            <a:chOff x="2366294" y="4645052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665993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5172617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957933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5051952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oller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645052"/>
            <a:ext cx="2765425" cy="2571115"/>
            <a:chOff x="7508797" y="4645052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665993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5266855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957933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155543" y="5051952"/>
            <a:ext cx="147193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830" marR="5080" indent="-151765">
              <a:lnSpc>
                <a:spcPct val="127499"/>
              </a:lnSpc>
              <a:spcBef>
                <a:spcPts val="95"/>
              </a:spcBef>
            </a:pP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ice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645052"/>
            <a:ext cx="2765425" cy="2571115"/>
            <a:chOff x="12651342" y="4645052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665993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5266855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957933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241300" indent="-520700">
              <a:lnSpc>
                <a:spcPct val="127499"/>
              </a:lnSpc>
              <a:spcBef>
                <a:spcPts val="3135"/>
              </a:spcBef>
            </a:pP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20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1166" y="5070327"/>
            <a:ext cx="13556615" cy="1720214"/>
            <a:chOff x="5021166" y="5070327"/>
            <a:chExt cx="13556615" cy="1720214"/>
          </a:xfrm>
        </p:grpSpPr>
        <p:sp>
          <p:nvSpPr>
            <p:cNvPr id="21" name="object 21"/>
            <p:cNvSpPr/>
            <p:nvPr/>
          </p:nvSpPr>
          <p:spPr>
            <a:xfrm>
              <a:off x="5021166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3049" y="5385877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09772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1656" y="5385877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4343" y="5070327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96200" y="5091269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8261" y="5622865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62576" y="552964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67204" y="5364936"/>
            <a:ext cx="13561060" cy="5040630"/>
            <a:chOff x="3767204" y="5364936"/>
            <a:chExt cx="13561060" cy="5040630"/>
          </a:xfrm>
        </p:grpSpPr>
        <p:sp>
          <p:nvSpPr>
            <p:cNvPr id="30" name="object 30"/>
            <p:cNvSpPr/>
            <p:nvPr/>
          </p:nvSpPr>
          <p:spPr>
            <a:xfrm>
              <a:off x="15366966" y="5364936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08891" y="5385877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67204" y="6980225"/>
              <a:ext cx="4579703" cy="342528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09088" y="7001168"/>
              <a:ext cx="4495936" cy="33415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 marR="5080" indent="-2857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Controller Layer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1473724" y="7950268"/>
            <a:ext cx="1960880" cy="2562225"/>
            <a:chOff x="1473724" y="7950268"/>
            <a:chExt cx="1960880" cy="2562225"/>
          </a:xfrm>
        </p:grpSpPr>
        <p:sp>
          <p:nvSpPr>
            <p:cNvPr id="36" name="object 36"/>
            <p:cNvSpPr/>
            <p:nvPr/>
          </p:nvSpPr>
          <p:spPr>
            <a:xfrm>
              <a:off x="1473724" y="7950268"/>
              <a:ext cx="1960736" cy="256162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15639" y="7971213"/>
              <a:ext cx="1876916" cy="247785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02045" y="9141083"/>
              <a:ext cx="1717225" cy="56542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32883" y="9164507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14" dirty="0">
                <a:solidFill>
                  <a:srgbClr val="FFFFFF"/>
                </a:solidFill>
                <a:latin typeface="Arial"/>
                <a:cs typeface="Arial"/>
              </a:rPr>
              <a:t>Mockito</a:t>
            </a:r>
            <a:endParaRPr sz="3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56001" y="9099043"/>
            <a:ext cx="2600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350" dirty="0">
                <a:solidFill>
                  <a:srgbClr val="FBFBFB"/>
                </a:solidFill>
                <a:latin typeface="Arial"/>
                <a:cs typeface="Arial"/>
              </a:rPr>
              <a:t>@</a:t>
            </a:r>
            <a:r>
              <a:rPr sz="3300" spc="-670" dirty="0">
                <a:solidFill>
                  <a:srgbClr val="FBFBFB"/>
                </a:solidFill>
                <a:latin typeface="Arial"/>
                <a:cs typeface="Arial"/>
              </a:rPr>
              <a:t>W</a:t>
            </a:r>
            <a:r>
              <a:rPr sz="3300" spc="-85" dirty="0">
                <a:solidFill>
                  <a:srgbClr val="FBFBFB"/>
                </a:solidFill>
                <a:latin typeface="Arial"/>
                <a:cs typeface="Arial"/>
              </a:rPr>
              <a:t>e</a:t>
            </a:r>
            <a:r>
              <a:rPr sz="3300" spc="120" dirty="0">
                <a:solidFill>
                  <a:srgbClr val="FBFBFB"/>
                </a:solidFill>
                <a:latin typeface="Arial"/>
                <a:cs typeface="Arial"/>
              </a:rPr>
              <a:t>bM</a:t>
            </a:r>
            <a:r>
              <a:rPr sz="3300" spc="-195" dirty="0">
                <a:solidFill>
                  <a:srgbClr val="FBFBFB"/>
                </a:solidFill>
                <a:latin typeface="Arial"/>
                <a:cs typeface="Arial"/>
              </a:rPr>
              <a:t>v</a:t>
            </a:r>
            <a:r>
              <a:rPr sz="3300" spc="-15" dirty="0">
                <a:solidFill>
                  <a:srgbClr val="FBFBFB"/>
                </a:solidFill>
                <a:latin typeface="Arial"/>
                <a:cs typeface="Arial"/>
              </a:rPr>
              <a:t>c</a:t>
            </a:r>
            <a:r>
              <a:rPr sz="3300" spc="-390" dirty="0">
                <a:solidFill>
                  <a:srgbClr val="FBFBFB"/>
                </a:solidFill>
                <a:latin typeface="Arial"/>
                <a:cs typeface="Arial"/>
              </a:rPr>
              <a:t>T</a:t>
            </a:r>
            <a:r>
              <a:rPr sz="3300" spc="-85" dirty="0">
                <a:solidFill>
                  <a:srgbClr val="FBFBFB"/>
                </a:solidFill>
                <a:latin typeface="Arial"/>
                <a:cs typeface="Arial"/>
              </a:rPr>
              <a:t>e</a:t>
            </a:r>
            <a:r>
              <a:rPr sz="3300" spc="-95" dirty="0">
                <a:solidFill>
                  <a:srgbClr val="FBFBFB"/>
                </a:solidFill>
                <a:latin typeface="Arial"/>
                <a:cs typeface="Arial"/>
              </a:rPr>
              <a:t>s</a:t>
            </a:r>
            <a:r>
              <a:rPr sz="3300" spc="275" dirty="0">
                <a:solidFill>
                  <a:srgbClr val="FBFBFB"/>
                </a:solidFill>
                <a:latin typeface="Arial"/>
                <a:cs typeface="Arial"/>
              </a:rPr>
              <a:t>t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1484" y="396261"/>
            <a:ext cx="116605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Controller Layer</a:t>
            </a:r>
            <a:r>
              <a:rPr spc="-7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4630" y="1991721"/>
            <a:ext cx="11845925" cy="8611235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362585" indent="-350520">
              <a:lnSpc>
                <a:spcPct val="100000"/>
              </a:lnSpc>
              <a:spcBef>
                <a:spcPts val="970"/>
              </a:spcBef>
              <a:buSzPct val="96969"/>
              <a:buFont typeface="Arial"/>
              <a:buAutoNum type="arabicPeriod"/>
              <a:tabLst>
                <a:tab pos="363220" algn="l"/>
              </a:tabLst>
            </a:pPr>
            <a:r>
              <a:rPr sz="3300" b="1" spc="-30" dirty="0">
                <a:solidFill>
                  <a:srgbClr val="010000"/>
                </a:solidFill>
                <a:latin typeface="Arial"/>
                <a:cs typeface="Arial"/>
              </a:rPr>
              <a:t>@MockMvcTest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0" dirty="0">
                <a:solidFill>
                  <a:srgbClr val="010000"/>
                </a:solidFill>
                <a:latin typeface="Arial"/>
                <a:cs typeface="Arial"/>
              </a:rPr>
              <a:t>Annotation</a:t>
            </a:r>
            <a:endParaRPr sz="3300">
              <a:latin typeface="Arial"/>
              <a:cs typeface="Arial"/>
            </a:endParaRPr>
          </a:p>
          <a:p>
            <a:pPr marL="12700" marR="4241165">
              <a:lnSpc>
                <a:spcPct val="121900"/>
              </a:lnSpc>
              <a:buSzPct val="96969"/>
              <a:buFont typeface="Arial"/>
              <a:buAutoNum type="arabicPeriod"/>
              <a:tabLst>
                <a:tab pos="363220" algn="l"/>
              </a:tabLst>
            </a:pPr>
            <a:r>
              <a:rPr sz="3300" b="1" spc="-55" dirty="0">
                <a:solidFill>
                  <a:srgbClr val="010000"/>
                </a:solidFill>
                <a:latin typeface="Arial"/>
                <a:cs typeface="Arial"/>
              </a:rPr>
              <a:t>Build </a:t>
            </a:r>
            <a:r>
              <a:rPr sz="3300" b="1" spc="10" dirty="0">
                <a:solidFill>
                  <a:srgbClr val="010000"/>
                </a:solidFill>
                <a:latin typeface="Arial"/>
                <a:cs typeface="Arial"/>
              </a:rPr>
              <a:t>createEmployee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 </a:t>
            </a: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3.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10" dirty="0">
                <a:solidFill>
                  <a:srgbClr val="010000"/>
                </a:solidFill>
                <a:latin typeface="Arial"/>
                <a:cs typeface="Arial"/>
              </a:rPr>
              <a:t>createEmployee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 </a:t>
            </a:r>
            <a:r>
              <a:rPr sz="3300" spc="-40" dirty="0">
                <a:solidFill>
                  <a:srgbClr val="010000"/>
                </a:solidFill>
                <a:latin typeface="Arial"/>
                <a:cs typeface="Arial"/>
              </a:rPr>
              <a:t>4.</a:t>
            </a:r>
            <a:r>
              <a:rPr sz="3300" b="1" spc="-40" dirty="0">
                <a:solidFill>
                  <a:srgbClr val="010000"/>
                </a:solidFill>
                <a:latin typeface="Arial"/>
                <a:cs typeface="Arial"/>
              </a:rPr>
              <a:t>Build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GetAllEmployees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 </a:t>
            </a: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5.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GetAllEmployees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</a:t>
            </a:r>
            <a:r>
              <a:rPr sz="3300" b="1" spc="-1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</a:t>
            </a:r>
            <a:endParaRPr sz="3300">
              <a:latin typeface="Arial"/>
              <a:cs typeface="Arial"/>
            </a:endParaRPr>
          </a:p>
          <a:p>
            <a:pPr marL="362585" indent="-350520">
              <a:lnSpc>
                <a:spcPct val="100000"/>
              </a:lnSpc>
              <a:spcBef>
                <a:spcPts val="870"/>
              </a:spcBef>
              <a:buSzPct val="96969"/>
              <a:buFont typeface="Arial"/>
              <a:buAutoNum type="arabicPeriod" startAt="6"/>
              <a:tabLst>
                <a:tab pos="363220" algn="l"/>
              </a:tabLst>
            </a:pPr>
            <a:r>
              <a:rPr sz="3300" b="1" spc="5" dirty="0">
                <a:solidFill>
                  <a:srgbClr val="010000"/>
                </a:solidFill>
                <a:latin typeface="Arial"/>
                <a:cs typeface="Arial"/>
              </a:rPr>
              <a:t>Refactoring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JUnit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30" dirty="0">
                <a:solidFill>
                  <a:srgbClr val="010000"/>
                </a:solidFill>
                <a:latin typeface="Arial"/>
                <a:cs typeface="Arial"/>
              </a:rPr>
              <a:t>to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use </a:t>
            </a:r>
            <a:r>
              <a:rPr sz="3300" b="1" spc="15" dirty="0">
                <a:solidFill>
                  <a:srgbClr val="010000"/>
                </a:solidFill>
                <a:latin typeface="Arial"/>
                <a:cs typeface="Arial"/>
              </a:rPr>
              <a:t>static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imports</a:t>
            </a:r>
            <a:endParaRPr sz="3300">
              <a:latin typeface="Arial"/>
              <a:cs typeface="Arial"/>
            </a:endParaRPr>
          </a:p>
          <a:p>
            <a:pPr marL="362585" indent="-350520">
              <a:lnSpc>
                <a:spcPct val="100000"/>
              </a:lnSpc>
              <a:spcBef>
                <a:spcPts val="865"/>
              </a:spcBef>
              <a:buSzPct val="96969"/>
              <a:buFont typeface="Arial"/>
              <a:buAutoNum type="arabicPeriod" startAt="6"/>
              <a:tabLst>
                <a:tab pos="363220" algn="l"/>
              </a:tabLst>
            </a:pPr>
            <a:r>
              <a:rPr sz="3300" b="1" spc="-55" dirty="0">
                <a:solidFill>
                  <a:srgbClr val="010000"/>
                </a:solidFill>
                <a:latin typeface="Arial"/>
                <a:cs typeface="Arial"/>
              </a:rPr>
              <a:t>Build </a:t>
            </a:r>
            <a:r>
              <a:rPr sz="3300" b="1" spc="-10" dirty="0">
                <a:solidFill>
                  <a:srgbClr val="010000"/>
                </a:solidFill>
                <a:latin typeface="Arial"/>
                <a:cs typeface="Arial"/>
              </a:rPr>
              <a:t>getEmployeeById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</a:t>
            </a:r>
            <a:r>
              <a:rPr sz="3300" b="1" spc="60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</a:t>
            </a:r>
            <a:endParaRPr sz="3300">
              <a:latin typeface="Arial"/>
              <a:cs typeface="Arial"/>
            </a:endParaRPr>
          </a:p>
          <a:p>
            <a:pPr marL="12700" marR="90805">
              <a:lnSpc>
                <a:spcPct val="121900"/>
              </a:lnSpc>
              <a:spcBef>
                <a:spcPts val="5"/>
              </a:spcBef>
              <a:buSzPct val="96969"/>
              <a:buFont typeface="Arial"/>
              <a:buAutoNum type="arabicPeriod" startAt="6"/>
              <a:tabLst>
                <a:tab pos="363220" algn="l"/>
              </a:tabLst>
            </a:pP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-10" dirty="0">
                <a:solidFill>
                  <a:srgbClr val="010000"/>
                </a:solidFill>
                <a:latin typeface="Arial"/>
                <a:cs typeface="Arial"/>
              </a:rPr>
              <a:t>getEmployeeById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</a:t>
            </a:r>
            <a:r>
              <a:rPr sz="3300" b="1" spc="240" dirty="0">
                <a:solidFill>
                  <a:srgbClr val="010000"/>
                </a:solidFill>
                <a:latin typeface="Arial"/>
                <a:cs typeface="Arial"/>
              </a:rPr>
              <a:t>-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Positive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Scenario  </a:t>
            </a: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9.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-10" dirty="0">
                <a:solidFill>
                  <a:srgbClr val="010000"/>
                </a:solidFill>
                <a:latin typeface="Arial"/>
                <a:cs typeface="Arial"/>
              </a:rPr>
              <a:t>getEmployeeById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</a:t>
            </a:r>
            <a:r>
              <a:rPr sz="3300" b="1" spc="240" dirty="0">
                <a:solidFill>
                  <a:srgbClr val="010000"/>
                </a:solidFill>
                <a:latin typeface="Arial"/>
                <a:cs typeface="Arial"/>
              </a:rPr>
              <a:t>- </a:t>
            </a:r>
            <a:r>
              <a:rPr sz="3300" b="1" spc="10" dirty="0">
                <a:solidFill>
                  <a:srgbClr val="010000"/>
                </a:solidFill>
                <a:latin typeface="Arial"/>
                <a:cs typeface="Arial"/>
              </a:rPr>
              <a:t>Negative</a:t>
            </a:r>
            <a:r>
              <a:rPr sz="3300" b="1" spc="-12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Scenario  </a:t>
            </a:r>
            <a:r>
              <a:rPr sz="3300" spc="-35" dirty="0">
                <a:solidFill>
                  <a:srgbClr val="010000"/>
                </a:solidFill>
                <a:latin typeface="Arial"/>
                <a:cs typeface="Arial"/>
              </a:rPr>
              <a:t>10.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Build </a:t>
            </a:r>
            <a:r>
              <a:rPr sz="3300" b="1" dirty="0">
                <a:solidFill>
                  <a:srgbClr val="010000"/>
                </a:solidFill>
                <a:latin typeface="Arial"/>
                <a:cs typeface="Arial"/>
              </a:rPr>
              <a:t>updateEmployee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</a:t>
            </a:r>
            <a:r>
              <a:rPr sz="3300" b="1" spc="30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21900"/>
              </a:lnSpc>
            </a:pP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11.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dirty="0">
                <a:solidFill>
                  <a:srgbClr val="010000"/>
                </a:solidFill>
                <a:latin typeface="Arial"/>
                <a:cs typeface="Arial"/>
              </a:rPr>
              <a:t>updateEmployee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</a:t>
            </a:r>
            <a:r>
              <a:rPr sz="3300" b="1" spc="240" dirty="0">
                <a:solidFill>
                  <a:srgbClr val="010000"/>
                </a:solidFill>
                <a:latin typeface="Arial"/>
                <a:cs typeface="Arial"/>
              </a:rPr>
              <a:t>-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Positive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Scenario  </a:t>
            </a: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12.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dirty="0">
                <a:solidFill>
                  <a:srgbClr val="010000"/>
                </a:solidFill>
                <a:latin typeface="Arial"/>
                <a:cs typeface="Arial"/>
              </a:rPr>
              <a:t>updateEmployee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 </a:t>
            </a:r>
            <a:r>
              <a:rPr sz="3300" b="1" spc="240" dirty="0">
                <a:solidFill>
                  <a:srgbClr val="010000"/>
                </a:solidFill>
                <a:latin typeface="Arial"/>
                <a:cs typeface="Arial"/>
              </a:rPr>
              <a:t>- </a:t>
            </a:r>
            <a:r>
              <a:rPr sz="3300" b="1" spc="10" dirty="0">
                <a:solidFill>
                  <a:srgbClr val="010000"/>
                </a:solidFill>
                <a:latin typeface="Arial"/>
                <a:cs typeface="Arial"/>
              </a:rPr>
              <a:t>Negative</a:t>
            </a:r>
            <a:r>
              <a:rPr sz="3300" b="1" spc="-15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Scenario  </a:t>
            </a:r>
            <a:r>
              <a:rPr sz="3300" spc="-35" dirty="0">
                <a:solidFill>
                  <a:srgbClr val="010000"/>
                </a:solidFill>
                <a:latin typeface="Arial"/>
                <a:cs typeface="Arial"/>
              </a:rPr>
              <a:t>13.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Build </a:t>
            </a:r>
            <a:r>
              <a:rPr sz="3300" b="1" spc="5" dirty="0">
                <a:solidFill>
                  <a:srgbClr val="010000"/>
                </a:solidFill>
                <a:latin typeface="Arial"/>
                <a:cs typeface="Arial"/>
              </a:rPr>
              <a:t>deleteEmployee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3300" spc="-5" dirty="0">
                <a:solidFill>
                  <a:srgbClr val="010000"/>
                </a:solidFill>
                <a:latin typeface="Arial"/>
                <a:cs typeface="Arial"/>
              </a:rPr>
              <a:t>14.</a:t>
            </a:r>
            <a:r>
              <a:rPr sz="3300" b="1" spc="-5" dirty="0">
                <a:solidFill>
                  <a:srgbClr val="010000"/>
                </a:solidFill>
                <a:latin typeface="Arial"/>
                <a:cs typeface="Arial"/>
              </a:rPr>
              <a:t>Unit </a:t>
            </a:r>
            <a:r>
              <a:rPr sz="3300" b="1" spc="25" dirty="0">
                <a:solidFill>
                  <a:srgbClr val="010000"/>
                </a:solidFill>
                <a:latin typeface="Arial"/>
                <a:cs typeface="Arial"/>
              </a:rPr>
              <a:t>test </a:t>
            </a:r>
            <a:r>
              <a:rPr sz="3300" b="1" spc="5" dirty="0">
                <a:solidFill>
                  <a:srgbClr val="010000"/>
                </a:solidFill>
                <a:latin typeface="Arial"/>
                <a:cs typeface="Arial"/>
              </a:rPr>
              <a:t>deleteEmployee </a:t>
            </a:r>
            <a:r>
              <a:rPr sz="3300" b="1" spc="-35" dirty="0">
                <a:solidFill>
                  <a:srgbClr val="010000"/>
                </a:solidFill>
                <a:latin typeface="Arial"/>
                <a:cs typeface="Arial"/>
              </a:rPr>
              <a:t>REST</a:t>
            </a:r>
            <a:r>
              <a:rPr sz="3300" b="1" spc="-30" dirty="0">
                <a:solidFill>
                  <a:srgbClr val="010000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010000"/>
                </a:solidFill>
                <a:latin typeface="Arial"/>
                <a:cs typeface="Arial"/>
              </a:rPr>
              <a:t>API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7432" y="513964"/>
            <a:ext cx="837247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Hamcrest</a:t>
            </a:r>
            <a:r>
              <a:rPr spc="-70" dirty="0"/>
              <a:t> </a:t>
            </a:r>
            <a:r>
              <a:rPr spc="-5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9410" y="2277273"/>
            <a:ext cx="17378680" cy="7696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600"/>
              </a:lnSpc>
              <a:spcBef>
                <a:spcPts val="95"/>
              </a:spcBef>
            </a:pP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Hamcrest </a:t>
            </a:r>
            <a:r>
              <a:rPr sz="3700" dirty="0">
                <a:latin typeface="Palladio Uralic"/>
                <a:cs typeface="Palladio Uralic"/>
              </a:rPr>
              <a:t>is the well-known framework used for unit testing in the Java ecosystem.  It's bundled in JUnit </a:t>
            </a:r>
            <a:r>
              <a:rPr sz="3700" spc="5" dirty="0">
                <a:latin typeface="Palladio Uralic"/>
                <a:cs typeface="Palladio Uralic"/>
              </a:rPr>
              <a:t>and </a:t>
            </a:r>
            <a:r>
              <a:rPr sz="3700" dirty="0">
                <a:latin typeface="Palladio Uralic"/>
                <a:cs typeface="Palladio Uralic"/>
              </a:rPr>
              <a:t>simply put, it uses existing </a:t>
            </a:r>
            <a:r>
              <a:rPr sz="3700" spc="-5" dirty="0">
                <a:latin typeface="Palladio Uralic"/>
                <a:cs typeface="Palladio Uralic"/>
              </a:rPr>
              <a:t>predicates </a:t>
            </a:r>
            <a:r>
              <a:rPr sz="3700" spc="5" dirty="0">
                <a:latin typeface="Palladio Uralic"/>
                <a:cs typeface="Palladio Uralic"/>
              </a:rPr>
              <a:t>– </a:t>
            </a:r>
            <a:r>
              <a:rPr sz="3700" dirty="0">
                <a:latin typeface="Palladio Uralic"/>
                <a:cs typeface="Palladio Uralic"/>
              </a:rPr>
              <a:t>called matcher  classes </a:t>
            </a:r>
            <a:r>
              <a:rPr sz="3700" spc="5" dirty="0">
                <a:latin typeface="Palladio Uralic"/>
                <a:cs typeface="Palladio Uralic"/>
              </a:rPr>
              <a:t>– </a:t>
            </a:r>
            <a:r>
              <a:rPr sz="3700" dirty="0">
                <a:latin typeface="Palladio Uralic"/>
                <a:cs typeface="Palladio Uralic"/>
              </a:rPr>
              <a:t>for making</a:t>
            </a:r>
            <a:r>
              <a:rPr sz="3700" spc="-30" dirty="0">
                <a:latin typeface="Palladio Uralic"/>
                <a:cs typeface="Palladio Uralic"/>
              </a:rPr>
              <a:t> </a:t>
            </a:r>
            <a:r>
              <a:rPr sz="3700" dirty="0">
                <a:latin typeface="Palladio Uralic"/>
                <a:cs typeface="Palladio Uralic"/>
              </a:rPr>
              <a:t>assertions.</a:t>
            </a:r>
            <a:endParaRPr sz="3700">
              <a:latin typeface="Palladio Uralic"/>
              <a:cs typeface="Palladio Uralic"/>
            </a:endParaRPr>
          </a:p>
          <a:p>
            <a:pPr marL="12700" marR="412115" algn="just">
              <a:lnSpc>
                <a:spcPct val="109600"/>
              </a:lnSpc>
              <a:spcBef>
                <a:spcPts val="2645"/>
              </a:spcBef>
            </a:pPr>
            <a:r>
              <a:rPr sz="3700" b="1" dirty="0">
                <a:latin typeface="Palladio Uralic"/>
                <a:cs typeface="Palladio Uralic"/>
              </a:rPr>
              <a:t>Hamcrest </a:t>
            </a:r>
            <a:r>
              <a:rPr sz="3700" dirty="0">
                <a:latin typeface="Palladio Uralic"/>
                <a:cs typeface="Palladio Uralic"/>
              </a:rPr>
              <a:t>is commonly used </a:t>
            </a:r>
            <a:r>
              <a:rPr sz="3700" spc="5" dirty="0">
                <a:latin typeface="Palladio Uralic"/>
                <a:cs typeface="Palladio Uralic"/>
              </a:rPr>
              <a:t>with </a:t>
            </a:r>
            <a:r>
              <a:rPr sz="3700" i="1" dirty="0">
                <a:latin typeface="Palladio Uralic"/>
                <a:cs typeface="Palladio Uralic"/>
              </a:rPr>
              <a:t>JUnit </a:t>
            </a:r>
            <a:r>
              <a:rPr sz="3700" spc="5" dirty="0">
                <a:latin typeface="Palladio Uralic"/>
                <a:cs typeface="Palladio Uralic"/>
              </a:rPr>
              <a:t>and </a:t>
            </a:r>
            <a:r>
              <a:rPr sz="3700" dirty="0">
                <a:latin typeface="Palladio Uralic"/>
                <a:cs typeface="Palladio Uralic"/>
              </a:rPr>
              <a:t>other testing frameworks for making  assertions. </a:t>
            </a:r>
            <a:r>
              <a:rPr sz="3700" spc="-35" dirty="0">
                <a:latin typeface="Palladio Uralic"/>
                <a:cs typeface="Palladio Uralic"/>
              </a:rPr>
              <a:t>Specifically, </a:t>
            </a:r>
            <a:r>
              <a:rPr sz="3700" dirty="0">
                <a:latin typeface="Palladio Uralic"/>
                <a:cs typeface="Palladio Uralic"/>
              </a:rPr>
              <a:t>instead of using </a:t>
            </a:r>
            <a:r>
              <a:rPr sz="3700" i="1" spc="-30" dirty="0">
                <a:latin typeface="Palladio Uralic"/>
                <a:cs typeface="Palladio Uralic"/>
              </a:rPr>
              <a:t>JUnit’s </a:t>
            </a:r>
            <a:r>
              <a:rPr sz="3700" spc="-10" dirty="0">
                <a:latin typeface="Palladio Uralic"/>
                <a:cs typeface="Palladio Uralic"/>
              </a:rPr>
              <a:t>numerous </a:t>
            </a:r>
            <a:r>
              <a:rPr sz="3700" i="1" dirty="0">
                <a:latin typeface="Palladio Uralic"/>
                <a:cs typeface="Palladio Uralic"/>
              </a:rPr>
              <a:t>assert </a:t>
            </a:r>
            <a:r>
              <a:rPr sz="3700" dirty="0">
                <a:latin typeface="Palladio Uralic"/>
                <a:cs typeface="Palladio Uralic"/>
              </a:rPr>
              <a:t>methods, </a:t>
            </a:r>
            <a:r>
              <a:rPr sz="3700" spc="5" dirty="0">
                <a:latin typeface="Palladio Uralic"/>
                <a:cs typeface="Palladio Uralic"/>
              </a:rPr>
              <a:t>we </a:t>
            </a:r>
            <a:r>
              <a:rPr sz="3700" dirty="0">
                <a:latin typeface="Palladio Uralic"/>
                <a:cs typeface="Palladio Uralic"/>
              </a:rPr>
              <a:t>only  use the API's single </a:t>
            </a:r>
            <a:r>
              <a:rPr sz="3700" i="1" dirty="0">
                <a:latin typeface="Palladio Uralic"/>
                <a:cs typeface="Palladio Uralic"/>
              </a:rPr>
              <a:t>assertThat </a:t>
            </a:r>
            <a:r>
              <a:rPr sz="3700" dirty="0">
                <a:latin typeface="Palladio Uralic"/>
                <a:cs typeface="Palladio Uralic"/>
              </a:rPr>
              <a:t>statement </a:t>
            </a:r>
            <a:r>
              <a:rPr sz="3700" spc="5" dirty="0">
                <a:latin typeface="Palladio Uralic"/>
                <a:cs typeface="Palladio Uralic"/>
              </a:rPr>
              <a:t>with </a:t>
            </a:r>
            <a:r>
              <a:rPr sz="3700" spc="-5" dirty="0">
                <a:latin typeface="Palladio Uralic"/>
                <a:cs typeface="Palladio Uralic"/>
              </a:rPr>
              <a:t>appropriate</a:t>
            </a:r>
            <a:r>
              <a:rPr sz="3700" spc="-165" dirty="0">
                <a:latin typeface="Palladio Uralic"/>
                <a:cs typeface="Palladio Uralic"/>
              </a:rPr>
              <a:t> </a:t>
            </a:r>
            <a:r>
              <a:rPr sz="3700" dirty="0">
                <a:latin typeface="Palladio Uralic"/>
                <a:cs typeface="Palladio Uralic"/>
              </a:rPr>
              <a:t>matchers.</a:t>
            </a:r>
            <a:endParaRPr sz="37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Palladio Uralic"/>
              <a:cs typeface="Palladio Uralic"/>
            </a:endParaRPr>
          </a:p>
          <a:p>
            <a:pPr marL="12700" marR="782955" algn="just">
              <a:lnSpc>
                <a:spcPct val="109600"/>
              </a:lnSpc>
            </a:pPr>
            <a:r>
              <a:rPr sz="3700" b="1" dirty="0">
                <a:latin typeface="Palladio Uralic"/>
                <a:cs typeface="Palladio Uralic"/>
              </a:rPr>
              <a:t>Hamcrest is() method: </a:t>
            </a:r>
            <a:r>
              <a:rPr sz="3700" dirty="0">
                <a:latin typeface="Palladio Uralic"/>
                <a:cs typeface="Palladio Uralic"/>
              </a:rPr>
              <a:t>If </a:t>
            </a:r>
            <a:r>
              <a:rPr sz="3700" spc="5" dirty="0">
                <a:latin typeface="Palladio Uralic"/>
                <a:cs typeface="Palladio Uralic"/>
              </a:rPr>
              <a:t>we want </a:t>
            </a:r>
            <a:r>
              <a:rPr sz="3700" dirty="0">
                <a:latin typeface="Palladio Uralic"/>
                <a:cs typeface="Palladio Uralic"/>
              </a:rPr>
              <a:t>to verify that the expected value (or object) </a:t>
            </a:r>
            <a:r>
              <a:rPr sz="3700" spc="-5" dirty="0">
                <a:latin typeface="Palladio Uralic"/>
                <a:cs typeface="Palladio Uralic"/>
              </a:rPr>
              <a:t>is  </a:t>
            </a:r>
            <a:r>
              <a:rPr sz="3700" dirty="0">
                <a:latin typeface="Palladio Uralic"/>
                <a:cs typeface="Palladio Uralic"/>
              </a:rPr>
              <a:t>equal to the actual value (or object), </a:t>
            </a:r>
            <a:r>
              <a:rPr sz="3700" spc="5" dirty="0">
                <a:latin typeface="Palladio Uralic"/>
                <a:cs typeface="Palladio Uralic"/>
              </a:rPr>
              <a:t>we </a:t>
            </a:r>
            <a:r>
              <a:rPr sz="3700" dirty="0">
                <a:latin typeface="Palladio Uralic"/>
                <a:cs typeface="Palladio Uralic"/>
              </a:rPr>
              <a:t>have to </a:t>
            </a:r>
            <a:r>
              <a:rPr sz="3700" spc="-10" dirty="0">
                <a:latin typeface="Palladio Uralic"/>
                <a:cs typeface="Palladio Uralic"/>
              </a:rPr>
              <a:t>create </a:t>
            </a:r>
            <a:r>
              <a:rPr sz="3700" dirty="0">
                <a:latin typeface="Palladio Uralic"/>
                <a:cs typeface="Palladio Uralic"/>
              </a:rPr>
              <a:t>our </a:t>
            </a:r>
            <a:r>
              <a:rPr sz="3700" spc="-10" dirty="0">
                <a:latin typeface="Palladio Uralic"/>
                <a:cs typeface="Palladio Uralic"/>
              </a:rPr>
              <a:t>Hamcrest </a:t>
            </a:r>
            <a:r>
              <a:rPr sz="3700" dirty="0">
                <a:latin typeface="Palladio Uralic"/>
                <a:cs typeface="Palladio Uralic"/>
              </a:rPr>
              <a:t>matcher by  invoking the </a:t>
            </a:r>
            <a:r>
              <a:rPr sz="3700" i="1" dirty="0">
                <a:latin typeface="Palladio Uralic"/>
                <a:cs typeface="Palladio Uralic"/>
              </a:rPr>
              <a:t>is() </a:t>
            </a:r>
            <a:r>
              <a:rPr sz="3700" dirty="0">
                <a:latin typeface="Palladio Uralic"/>
                <a:cs typeface="Palladio Uralic"/>
              </a:rPr>
              <a:t>method of the Matchers</a:t>
            </a:r>
            <a:r>
              <a:rPr sz="3700" spc="-35" dirty="0">
                <a:latin typeface="Palladio Uralic"/>
                <a:cs typeface="Palladio Uralic"/>
              </a:rPr>
              <a:t> </a:t>
            </a:r>
            <a:r>
              <a:rPr sz="3700" spc="-5" dirty="0">
                <a:latin typeface="Palladio Uralic"/>
                <a:cs typeface="Palladio Uralic"/>
              </a:rPr>
              <a:t>class.</a:t>
            </a:r>
            <a:endParaRPr sz="37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3700" b="1" dirty="0">
                <a:latin typeface="Palladio Uralic"/>
                <a:cs typeface="Palladio Uralic"/>
              </a:rPr>
              <a:t>Syntax:</a:t>
            </a:r>
            <a:endParaRPr sz="3700">
              <a:latin typeface="Palladio Uralic"/>
              <a:cs typeface="Palladio Uralic"/>
            </a:endParaRPr>
          </a:p>
          <a:p>
            <a:pPr marL="12700" algn="just">
              <a:lnSpc>
                <a:spcPct val="100000"/>
              </a:lnSpc>
              <a:spcBef>
                <a:spcPts val="425"/>
              </a:spcBef>
            </a:pPr>
            <a:r>
              <a:rPr sz="3700" b="1" dirty="0">
                <a:latin typeface="Palladio Uralic"/>
                <a:cs typeface="Palladio Uralic"/>
              </a:rPr>
              <a:t>assertThat(ACTUAL,</a:t>
            </a:r>
            <a:r>
              <a:rPr sz="3700" b="1" spc="-5" dirty="0">
                <a:latin typeface="Palladio Uralic"/>
                <a:cs typeface="Palladio Uralic"/>
              </a:rPr>
              <a:t> </a:t>
            </a:r>
            <a:r>
              <a:rPr sz="3700" b="1" dirty="0">
                <a:latin typeface="Palladio Uralic"/>
                <a:cs typeface="Palladio Uralic"/>
              </a:rPr>
              <a:t>is(EXPECTED));</a:t>
            </a:r>
            <a:endParaRPr sz="37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632" y="513964"/>
            <a:ext cx="80816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JsonPath</a:t>
            </a:r>
            <a:r>
              <a:rPr spc="-110" dirty="0"/>
              <a:t> </a:t>
            </a:r>
            <a:r>
              <a:rPr spc="-5" dirty="0"/>
              <a:t>Library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0663" y="2382273"/>
            <a:ext cx="16664940" cy="3061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5" dirty="0">
                <a:latin typeface="Palladio Uralic"/>
                <a:cs typeface="Palladio Uralic"/>
              </a:rPr>
              <a:t>A Java </a:t>
            </a:r>
            <a:r>
              <a:rPr sz="3700" b="1" dirty="0">
                <a:latin typeface="Palladio Uralic"/>
                <a:cs typeface="Palladio Uralic"/>
              </a:rPr>
              <a:t>DSL </a:t>
            </a:r>
            <a:r>
              <a:rPr sz="3700" b="1" spc="5" dirty="0">
                <a:latin typeface="Palladio Uralic"/>
                <a:cs typeface="Palladio Uralic"/>
              </a:rPr>
              <a:t>for </a:t>
            </a:r>
            <a:r>
              <a:rPr sz="3700" b="1" dirty="0">
                <a:latin typeface="Palladio Uralic"/>
                <a:cs typeface="Palladio Uralic"/>
              </a:rPr>
              <a:t>reading JSON</a:t>
            </a:r>
            <a:r>
              <a:rPr sz="3700" b="1" spc="-180" dirty="0">
                <a:latin typeface="Palladio Uralic"/>
                <a:cs typeface="Palladio Uralic"/>
              </a:rPr>
              <a:t> </a:t>
            </a:r>
            <a:r>
              <a:rPr sz="3700" b="1" dirty="0">
                <a:latin typeface="Palladio Uralic"/>
                <a:cs typeface="Palladio Uralic"/>
              </a:rPr>
              <a:t>documents.</a:t>
            </a:r>
            <a:endParaRPr sz="37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Palladio Uralic"/>
              <a:cs typeface="Palladio Uralic"/>
            </a:endParaRPr>
          </a:p>
          <a:p>
            <a:pPr marL="12700" marR="5080">
              <a:lnSpc>
                <a:spcPct val="109600"/>
              </a:lnSpc>
            </a:pPr>
            <a:r>
              <a:rPr sz="3700" dirty="0">
                <a:latin typeface="Palladio Uralic"/>
                <a:cs typeface="Palladio Uralic"/>
              </a:rPr>
              <a:t>JsonPath </a:t>
            </a:r>
            <a:r>
              <a:rPr sz="3700" spc="-5" dirty="0">
                <a:latin typeface="Palladio Uralic"/>
                <a:cs typeface="Palladio Uralic"/>
              </a:rPr>
              <a:t>expressions </a:t>
            </a:r>
            <a:r>
              <a:rPr sz="3700" spc="5" dirty="0">
                <a:latin typeface="Palladio Uralic"/>
                <a:cs typeface="Palladio Uralic"/>
              </a:rPr>
              <a:t>always </a:t>
            </a:r>
            <a:r>
              <a:rPr sz="3700" spc="-10" dirty="0">
                <a:latin typeface="Palladio Uralic"/>
                <a:cs typeface="Palladio Uralic"/>
              </a:rPr>
              <a:t>refer </a:t>
            </a:r>
            <a:r>
              <a:rPr sz="3700" dirty="0">
                <a:latin typeface="Palladio Uralic"/>
                <a:cs typeface="Palladio Uralic"/>
              </a:rPr>
              <a:t>to </a:t>
            </a:r>
            <a:r>
              <a:rPr sz="3700" spc="5" dirty="0">
                <a:latin typeface="Palladio Uralic"/>
                <a:cs typeface="Palladio Uralic"/>
              </a:rPr>
              <a:t>a </a:t>
            </a:r>
            <a:r>
              <a:rPr sz="3700" dirty="0">
                <a:latin typeface="Palladio Uralic"/>
                <a:cs typeface="Palladio Uralic"/>
              </a:rPr>
              <a:t>JSON </a:t>
            </a:r>
            <a:r>
              <a:rPr sz="3700" spc="-10" dirty="0">
                <a:latin typeface="Palladio Uralic"/>
                <a:cs typeface="Palladio Uralic"/>
              </a:rPr>
              <a:t>structure </a:t>
            </a:r>
            <a:r>
              <a:rPr sz="3700" dirty="0">
                <a:latin typeface="Palladio Uralic"/>
                <a:cs typeface="Palladio Uralic"/>
              </a:rPr>
              <a:t>in the same </a:t>
            </a:r>
            <a:r>
              <a:rPr sz="3700" spc="5" dirty="0">
                <a:latin typeface="Palladio Uralic"/>
                <a:cs typeface="Palladio Uralic"/>
              </a:rPr>
              <a:t>way </a:t>
            </a:r>
            <a:r>
              <a:rPr sz="3700" dirty="0">
                <a:latin typeface="Palladio Uralic"/>
                <a:cs typeface="Palladio Uralic"/>
              </a:rPr>
              <a:t>as </a:t>
            </a:r>
            <a:r>
              <a:rPr sz="3700" spc="5" dirty="0">
                <a:latin typeface="Palladio Uralic"/>
                <a:cs typeface="Palladio Uralic"/>
              </a:rPr>
              <a:t>XPath  </a:t>
            </a:r>
            <a:r>
              <a:rPr sz="3700" spc="-5" dirty="0">
                <a:latin typeface="Palladio Uralic"/>
                <a:cs typeface="Palladio Uralic"/>
              </a:rPr>
              <a:t>expression </a:t>
            </a:r>
            <a:r>
              <a:rPr sz="3700" spc="-20" dirty="0">
                <a:latin typeface="Palladio Uralic"/>
                <a:cs typeface="Palladio Uralic"/>
              </a:rPr>
              <a:t>are </a:t>
            </a:r>
            <a:r>
              <a:rPr sz="3700" dirty="0">
                <a:latin typeface="Palladio Uralic"/>
                <a:cs typeface="Palladio Uralic"/>
              </a:rPr>
              <a:t>used in combination </a:t>
            </a:r>
            <a:r>
              <a:rPr sz="3700" spc="5" dirty="0">
                <a:latin typeface="Palladio Uralic"/>
                <a:cs typeface="Palladio Uralic"/>
              </a:rPr>
              <a:t>with an XML </a:t>
            </a:r>
            <a:r>
              <a:rPr sz="3700" dirty="0">
                <a:latin typeface="Palladio Uralic"/>
                <a:cs typeface="Palladio Uralic"/>
              </a:rPr>
              <a:t>document. The </a:t>
            </a:r>
            <a:r>
              <a:rPr sz="3700" spc="-10" dirty="0">
                <a:latin typeface="Palladio Uralic"/>
                <a:cs typeface="Palladio Uralic"/>
              </a:rPr>
              <a:t>"root </a:t>
            </a:r>
            <a:r>
              <a:rPr sz="3700" dirty="0">
                <a:latin typeface="Palladio Uralic"/>
                <a:cs typeface="Palladio Uralic"/>
              </a:rPr>
              <a:t>member  object" in JsonPath is </a:t>
            </a:r>
            <a:r>
              <a:rPr sz="3700" spc="5" dirty="0">
                <a:latin typeface="Palladio Uralic"/>
                <a:cs typeface="Palladio Uralic"/>
              </a:rPr>
              <a:t>always </a:t>
            </a:r>
            <a:r>
              <a:rPr sz="3700" spc="-15" dirty="0">
                <a:latin typeface="Palladio Uralic"/>
                <a:cs typeface="Palladio Uralic"/>
              </a:rPr>
              <a:t>referred </a:t>
            </a:r>
            <a:r>
              <a:rPr sz="3700" dirty="0">
                <a:latin typeface="Palladio Uralic"/>
                <a:cs typeface="Palladio Uralic"/>
              </a:rPr>
              <a:t>to as </a:t>
            </a:r>
            <a:r>
              <a:rPr sz="3700" spc="5" dirty="0">
                <a:latin typeface="Palladio Uralic"/>
                <a:cs typeface="Palladio Uralic"/>
              </a:rPr>
              <a:t>$ </a:t>
            </a:r>
            <a:r>
              <a:rPr sz="3700" spc="-15" dirty="0">
                <a:latin typeface="Palladio Uralic"/>
                <a:cs typeface="Palladio Uralic"/>
              </a:rPr>
              <a:t>regardless </a:t>
            </a:r>
            <a:r>
              <a:rPr sz="3700" dirty="0">
                <a:latin typeface="Palladio Uralic"/>
                <a:cs typeface="Palladio Uralic"/>
              </a:rPr>
              <a:t>if it is </a:t>
            </a:r>
            <a:r>
              <a:rPr sz="3700" spc="5" dirty="0">
                <a:latin typeface="Palladio Uralic"/>
                <a:cs typeface="Palladio Uralic"/>
              </a:rPr>
              <a:t>an </a:t>
            </a:r>
            <a:r>
              <a:rPr sz="3700" dirty="0">
                <a:latin typeface="Palladio Uralic"/>
                <a:cs typeface="Palladio Uralic"/>
              </a:rPr>
              <a:t>object or</a:t>
            </a:r>
            <a:r>
              <a:rPr sz="3700" spc="-20" dirty="0">
                <a:latin typeface="Palladio Uralic"/>
                <a:cs typeface="Palladio Uralic"/>
              </a:rPr>
              <a:t> </a:t>
            </a:r>
            <a:r>
              <a:rPr sz="3700" spc="-65" dirty="0">
                <a:latin typeface="Palladio Uralic"/>
                <a:cs typeface="Palladio Uralic"/>
              </a:rPr>
              <a:t>array.</a:t>
            </a:r>
            <a:endParaRPr sz="3700">
              <a:latin typeface="Palladio Uralic"/>
              <a:cs typeface="Palladio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4744" y="7575053"/>
            <a:ext cx="5648960" cy="2694305"/>
            <a:chOff x="1334744" y="7575053"/>
            <a:chExt cx="5648960" cy="2694305"/>
          </a:xfrm>
        </p:grpSpPr>
        <p:sp>
          <p:nvSpPr>
            <p:cNvPr id="5" name="object 5"/>
            <p:cNvSpPr/>
            <p:nvPr/>
          </p:nvSpPr>
          <p:spPr>
            <a:xfrm>
              <a:off x="1334744" y="7575053"/>
              <a:ext cx="5648854" cy="26939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76628" y="7595999"/>
              <a:ext cx="5565087" cy="26101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05811" y="7684647"/>
            <a:ext cx="1231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Palladio Uralic"/>
                <a:cs typeface="Palladio Uralic"/>
              </a:rPr>
              <a:t>{</a:t>
            </a:r>
            <a:endParaRPr sz="2450">
              <a:latin typeface="Palladio Uralic"/>
              <a:cs typeface="Palladio Ural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9938" y="8061598"/>
            <a:ext cx="437388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95"/>
              </a:spcBef>
            </a:pPr>
            <a:r>
              <a:rPr sz="2450" b="1" spc="-15" dirty="0">
                <a:solidFill>
                  <a:srgbClr val="FFFFFF"/>
                </a:solidFill>
                <a:latin typeface="Palladio Uralic"/>
                <a:cs typeface="Palladio Uralic"/>
              </a:rPr>
              <a:t>"firstName":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"Ramesh",  “lastName": </a:t>
            </a:r>
            <a:r>
              <a:rPr sz="2450" b="1" spc="5" dirty="0">
                <a:solidFill>
                  <a:srgbClr val="FFFFFF"/>
                </a:solidFill>
                <a:latin typeface="Palladio Uralic"/>
                <a:cs typeface="Palladio Uralic"/>
              </a:rPr>
              <a:t>“Fadatare", 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“email":</a:t>
            </a:r>
            <a:r>
              <a:rPr sz="2450" b="1" spc="-35" dirty="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"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  <a:hlinkClick r:id="rId4"/>
              </a:rPr>
              <a:t>ramesh@gmail.com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"</a:t>
            </a:r>
            <a:endParaRPr sz="2450">
              <a:latin typeface="Palladio Uralic"/>
              <a:cs typeface="Palladio Ural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5811" y="9695057"/>
            <a:ext cx="1231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" dirty="0">
                <a:solidFill>
                  <a:srgbClr val="FFFFFF"/>
                </a:solidFill>
                <a:latin typeface="Palladio Uralic"/>
                <a:cs typeface="Palladio Uralic"/>
              </a:rPr>
              <a:t>}</a:t>
            </a:r>
            <a:endParaRPr sz="2450">
              <a:latin typeface="Palladio Uralic"/>
              <a:cs typeface="Palladio Ural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65746" y="5928395"/>
            <a:ext cx="3020060" cy="1710055"/>
            <a:chOff x="3165746" y="5928395"/>
            <a:chExt cx="3020060" cy="1710055"/>
          </a:xfrm>
        </p:grpSpPr>
        <p:sp>
          <p:nvSpPr>
            <p:cNvPr id="11" name="object 11"/>
            <p:cNvSpPr/>
            <p:nvPr/>
          </p:nvSpPr>
          <p:spPr>
            <a:xfrm>
              <a:off x="3165746" y="5928395"/>
              <a:ext cx="3019541" cy="171002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07630" y="5949326"/>
              <a:ext cx="2935774" cy="16262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61650" y="6188293"/>
              <a:ext cx="1329802" cy="4502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22036" y="6090266"/>
            <a:ext cx="12395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JSON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419880" y="7679762"/>
            <a:ext cx="9077960" cy="2694305"/>
            <a:chOff x="9419880" y="7679762"/>
            <a:chExt cx="9077960" cy="2694305"/>
          </a:xfrm>
        </p:grpSpPr>
        <p:sp>
          <p:nvSpPr>
            <p:cNvPr id="16" name="object 16"/>
            <p:cNvSpPr/>
            <p:nvPr/>
          </p:nvSpPr>
          <p:spPr>
            <a:xfrm>
              <a:off x="9419880" y="7679762"/>
              <a:ext cx="9077577" cy="26939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61774" y="7700704"/>
              <a:ext cx="8993809" cy="26101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490947" y="7627298"/>
            <a:ext cx="8698230" cy="2614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800"/>
              </a:lnSpc>
              <a:spcBef>
                <a:spcPts val="95"/>
              </a:spcBef>
            </a:pPr>
            <a:r>
              <a:rPr sz="2550" b="1" dirty="0">
                <a:solidFill>
                  <a:srgbClr val="FFFFFF"/>
                </a:solidFill>
                <a:latin typeface="Palladio Uralic"/>
                <a:cs typeface="Palladio Uralic"/>
              </a:rPr>
              <a:t>$ - root member of a JSON structure whether it is an object  or</a:t>
            </a:r>
            <a:r>
              <a:rPr sz="2550" b="1" spc="-10" dirty="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sz="2550" b="1" spc="-40" dirty="0">
                <a:solidFill>
                  <a:srgbClr val="FFFFFF"/>
                </a:solidFill>
                <a:latin typeface="Palladio Uralic"/>
                <a:cs typeface="Palladio Uralic"/>
              </a:rPr>
              <a:t>array.</a:t>
            </a:r>
            <a:endParaRPr sz="255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2450" b="1" spc="-15" dirty="0">
                <a:solidFill>
                  <a:srgbClr val="FFFFFF"/>
                </a:solidFill>
                <a:latin typeface="Palladio Uralic"/>
                <a:cs typeface="Palladio Uralic"/>
              </a:rPr>
              <a:t>$.firstName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=</a:t>
            </a:r>
            <a:r>
              <a:rPr sz="2450" b="1" spc="-50" dirty="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“Ramesh”</a:t>
            </a:r>
            <a:endParaRPr sz="245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$.lastName =</a:t>
            </a:r>
            <a:r>
              <a:rPr sz="2450" b="1" spc="-90" dirty="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sz="2450" b="1" spc="10" dirty="0">
                <a:solidFill>
                  <a:srgbClr val="FFFFFF"/>
                </a:solidFill>
                <a:latin typeface="Palladio Uralic"/>
                <a:cs typeface="Palladio Uralic"/>
              </a:rPr>
              <a:t>“Fadatare”</a:t>
            </a:r>
            <a:endParaRPr sz="245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550" b="1" dirty="0">
                <a:solidFill>
                  <a:srgbClr val="FFFFFF"/>
                </a:solidFill>
                <a:latin typeface="Palladio Uralic"/>
                <a:cs typeface="Palladio Uralic"/>
              </a:rPr>
              <a:t>$.email =</a:t>
            </a:r>
            <a:r>
              <a:rPr sz="2550" b="1" spc="-15" dirty="0">
                <a:solidFill>
                  <a:srgbClr val="FFFFFF"/>
                </a:solidFill>
                <a:latin typeface="Palladio Uralic"/>
                <a:cs typeface="Palladio Uralic"/>
              </a:rPr>
              <a:t> </a:t>
            </a:r>
            <a:r>
              <a:rPr sz="2550" b="1" dirty="0">
                <a:latin typeface="Palladio Uralic"/>
                <a:cs typeface="Palladio Uralic"/>
              </a:rPr>
              <a:t>“</a:t>
            </a:r>
            <a:r>
              <a:rPr sz="2550" b="1" dirty="0">
                <a:solidFill>
                  <a:srgbClr val="FFFFFF"/>
                </a:solidFill>
                <a:latin typeface="Palladio Uralic"/>
                <a:cs typeface="Palladio Uralic"/>
                <a:hlinkClick r:id="rId10"/>
              </a:rPr>
              <a:t>ramesg@gmail.com</a:t>
            </a:r>
            <a:r>
              <a:rPr sz="2550" b="1" dirty="0">
                <a:latin typeface="Palladio Uralic"/>
                <a:cs typeface="Palladio Uralic"/>
              </a:rPr>
              <a:t>”</a:t>
            </a:r>
            <a:endParaRPr sz="2550">
              <a:latin typeface="Palladio Uralic"/>
              <a:cs typeface="Palladio Ural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1097798" y="6033104"/>
            <a:ext cx="6764655" cy="4173854"/>
            <a:chOff x="11097798" y="6033104"/>
            <a:chExt cx="6764655" cy="4173854"/>
          </a:xfrm>
        </p:grpSpPr>
        <p:sp>
          <p:nvSpPr>
            <p:cNvPr id="20" name="object 20"/>
            <p:cNvSpPr/>
            <p:nvPr/>
          </p:nvSpPr>
          <p:spPr>
            <a:xfrm>
              <a:off x="11097798" y="10196925"/>
              <a:ext cx="2849245" cy="0"/>
            </a:xfrm>
            <a:custGeom>
              <a:avLst/>
              <a:gdLst/>
              <a:ahLst/>
              <a:cxnLst/>
              <a:rect l="l" t="t" r="r" b="b"/>
              <a:pathLst>
                <a:path w="2849244">
                  <a:moveTo>
                    <a:pt x="0" y="0"/>
                  </a:moveTo>
                  <a:lnTo>
                    <a:pt x="2848625" y="0"/>
                  </a:lnTo>
                </a:path>
              </a:pathLst>
            </a:custGeom>
            <a:ln w="193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250861" y="6033104"/>
              <a:ext cx="6611055" cy="171002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292745" y="6054035"/>
              <a:ext cx="6527288" cy="162626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75533" y="6167351"/>
              <a:ext cx="4481538" cy="77484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635606" y="6194974"/>
            <a:ext cx="4375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JsonPath</a:t>
            </a: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Arial"/>
                <a:cs typeface="Arial"/>
              </a:rPr>
              <a:t>Expressions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5451" y="608653"/>
            <a:ext cx="1165542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JUnit tests in </a:t>
            </a:r>
            <a:r>
              <a:rPr spc="-5" dirty="0"/>
              <a:t>BDD</a:t>
            </a:r>
            <a:r>
              <a:rPr spc="-55" dirty="0"/>
              <a:t> </a:t>
            </a:r>
            <a:r>
              <a:rPr spc="-10" dirty="0"/>
              <a:t>Style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1354" y="4862660"/>
            <a:ext cx="8433435" cy="5675630"/>
            <a:chOff x="641354" y="4862660"/>
            <a:chExt cx="8433435" cy="5675630"/>
          </a:xfrm>
        </p:grpSpPr>
        <p:sp>
          <p:nvSpPr>
            <p:cNvPr id="4" name="object 4"/>
            <p:cNvSpPr/>
            <p:nvPr/>
          </p:nvSpPr>
          <p:spPr>
            <a:xfrm>
              <a:off x="641354" y="4862660"/>
              <a:ext cx="8433303" cy="56752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3237" y="4883601"/>
              <a:ext cx="8349536" cy="55914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9665" y="5518156"/>
              <a:ext cx="1015675" cy="3874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0136" y="5978875"/>
              <a:ext cx="5078379" cy="649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29802" y="6533832"/>
              <a:ext cx="5162146" cy="6491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29802" y="7601862"/>
              <a:ext cx="7507624" cy="607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9802" y="8711776"/>
              <a:ext cx="4303533" cy="6491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9665" y="9360971"/>
              <a:ext cx="219888" cy="3874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12421" y="5324257"/>
            <a:ext cx="8044815" cy="442341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800" spc="-280" dirty="0">
                <a:solidFill>
                  <a:srgbClr val="FFFFFF"/>
                </a:solidFill>
                <a:latin typeface="Arial"/>
                <a:cs typeface="Arial"/>
              </a:rPr>
              <a:t>@Test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public 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void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given_when_then()</a:t>
            </a:r>
            <a:r>
              <a:rPr sz="2800" spc="-4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280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  <a:spcBef>
                <a:spcPts val="1010"/>
              </a:spcBef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precondition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"/>
                <a:cs typeface="Arial"/>
              </a:rPr>
              <a:t>setup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behaviour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</a:pPr>
            <a:r>
              <a:rPr sz="2800" spc="700" dirty="0">
                <a:solidFill>
                  <a:srgbClr val="FFFFFF"/>
                </a:solidFill>
                <a:latin typeface="Arial"/>
                <a:cs typeface="Arial"/>
              </a:rPr>
              <a:t>//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"/>
                <a:cs typeface="Arial"/>
              </a:rPr>
              <a:t>verify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800" spc="-225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2021" y="3085769"/>
            <a:ext cx="3728085" cy="1864360"/>
            <a:chOff x="4112021" y="3085769"/>
            <a:chExt cx="3728085" cy="1864360"/>
          </a:xfrm>
        </p:grpSpPr>
        <p:sp>
          <p:nvSpPr>
            <p:cNvPr id="14" name="object 14"/>
            <p:cNvSpPr/>
            <p:nvPr/>
          </p:nvSpPr>
          <p:spPr>
            <a:xfrm>
              <a:off x="4112021" y="3085769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53905" y="3106711"/>
              <a:ext cx="3643868" cy="178005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53225" y="3340212"/>
              <a:ext cx="1507807" cy="62825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06795" y="3247651"/>
            <a:ext cx="14008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4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656757" y="1908716"/>
            <a:ext cx="3728085" cy="1864360"/>
            <a:chOff x="13656757" y="1908716"/>
            <a:chExt cx="3728085" cy="1864360"/>
          </a:xfrm>
        </p:grpSpPr>
        <p:sp>
          <p:nvSpPr>
            <p:cNvPr id="19" name="object 19"/>
            <p:cNvSpPr/>
            <p:nvPr/>
          </p:nvSpPr>
          <p:spPr>
            <a:xfrm>
              <a:off x="13656757" y="1908716"/>
              <a:ext cx="3727635" cy="18638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698640" y="1929658"/>
              <a:ext cx="3643868" cy="1780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266550" y="2041822"/>
              <a:ext cx="1790521" cy="77484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299294" y="2070597"/>
            <a:ext cx="17056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450" spc="-7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50" spc="-1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450" spc="-9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02185" y="3662268"/>
            <a:ext cx="10126361" cy="680998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9728" y="655216"/>
            <a:ext cx="126834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@WebMvcTest</a:t>
            </a:r>
            <a:r>
              <a:rPr spc="-55" dirty="0"/>
              <a:t> </a:t>
            </a:r>
            <a:r>
              <a:rPr spc="-10" dirty="0"/>
              <a:t>Annotation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5192" y="7938720"/>
            <a:ext cx="2548255" cy="2571115"/>
            <a:chOff x="5215192" y="7938720"/>
            <a:chExt cx="2548255" cy="2571115"/>
          </a:xfrm>
        </p:grpSpPr>
        <p:sp>
          <p:nvSpPr>
            <p:cNvPr id="4" name="object 4"/>
            <p:cNvSpPr/>
            <p:nvPr/>
          </p:nvSpPr>
          <p:spPr>
            <a:xfrm>
              <a:off x="5215192" y="7938720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57075" y="7959662"/>
              <a:ext cx="2464406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4389" y="8460475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4166" y="9256262"/>
              <a:ext cx="1266977" cy="6177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73656" y="8345621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oller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86728" y="7938720"/>
            <a:ext cx="2548255" cy="2571115"/>
            <a:chOff x="9786728" y="7938720"/>
            <a:chExt cx="2548255" cy="2571115"/>
          </a:xfrm>
        </p:grpSpPr>
        <p:sp>
          <p:nvSpPr>
            <p:cNvPr id="10" name="object 10"/>
            <p:cNvSpPr/>
            <p:nvPr/>
          </p:nvSpPr>
          <p:spPr>
            <a:xfrm>
              <a:off x="9786728" y="7938720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28611" y="7959662"/>
              <a:ext cx="2464406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71938" y="8565184"/>
              <a:ext cx="1570632" cy="4607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49943" y="9256262"/>
              <a:ext cx="1266977" cy="6177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828611" y="7959662"/>
            <a:ext cx="246443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60400" marR="501015" indent="-151765">
              <a:lnSpc>
                <a:spcPct val="127499"/>
              </a:lnSpc>
              <a:spcBef>
                <a:spcPts val="3135"/>
              </a:spcBef>
            </a:pP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ice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246790" y="7938720"/>
            <a:ext cx="2437130" cy="2571115"/>
            <a:chOff x="14246790" y="7938720"/>
            <a:chExt cx="2437130" cy="2571115"/>
          </a:xfrm>
        </p:grpSpPr>
        <p:sp>
          <p:nvSpPr>
            <p:cNvPr id="16" name="object 16"/>
            <p:cNvSpPr/>
            <p:nvPr/>
          </p:nvSpPr>
          <p:spPr>
            <a:xfrm>
              <a:off x="14246790" y="7938720"/>
              <a:ext cx="2436711" cy="25706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88674" y="7959662"/>
              <a:ext cx="2352954" cy="24868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34641" y="8565184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47714" y="9256262"/>
              <a:ext cx="1266977" cy="6177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88675" y="7959662"/>
            <a:ext cx="2353310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04520" marR="76835" indent="-520700">
              <a:lnSpc>
                <a:spcPct val="127499"/>
              </a:lnSpc>
              <a:spcBef>
                <a:spcPts val="3135"/>
              </a:spcBef>
            </a:pP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20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13880" y="8363996"/>
            <a:ext cx="11781155" cy="1720214"/>
            <a:chOff x="7713880" y="8363996"/>
            <a:chExt cx="11781155" cy="1720214"/>
          </a:xfrm>
        </p:grpSpPr>
        <p:sp>
          <p:nvSpPr>
            <p:cNvPr id="22" name="object 22"/>
            <p:cNvSpPr/>
            <p:nvPr/>
          </p:nvSpPr>
          <p:spPr>
            <a:xfrm>
              <a:off x="7713880" y="8658605"/>
              <a:ext cx="2122312" cy="11308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55763" y="8679547"/>
              <a:ext cx="2038545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85489" y="8658605"/>
              <a:ext cx="2010860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27373" y="8679547"/>
              <a:ext cx="1927061" cy="1047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71593" y="8363996"/>
              <a:ext cx="1323268" cy="17200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3450" y="8384938"/>
              <a:ext cx="1239491" cy="1636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39229" y="8921194"/>
              <a:ext cx="785316" cy="4397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479825" y="882331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28122" y="8125410"/>
            <a:ext cx="17292955" cy="2197735"/>
            <a:chOff x="928122" y="8125410"/>
            <a:chExt cx="17292955" cy="2197735"/>
          </a:xfrm>
        </p:grpSpPr>
        <p:sp>
          <p:nvSpPr>
            <p:cNvPr id="31" name="object 31"/>
            <p:cNvSpPr/>
            <p:nvPr/>
          </p:nvSpPr>
          <p:spPr>
            <a:xfrm>
              <a:off x="16634049" y="8658616"/>
              <a:ext cx="1586935" cy="113085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75962" y="8679557"/>
              <a:ext cx="1503137" cy="10470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8122" y="8125410"/>
              <a:ext cx="4449801" cy="21972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006" y="8146359"/>
              <a:ext cx="4366030" cy="21134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3098" y="8345295"/>
              <a:ext cx="2596779" cy="4711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8501" y="8879310"/>
              <a:ext cx="3245974" cy="62825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5923" y="9413326"/>
              <a:ext cx="2460658" cy="4711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972" y="8250932"/>
            <a:ext cx="3143885" cy="1627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9800"/>
              </a:lnSpc>
              <a:spcBef>
                <a:spcPts val="95"/>
              </a:spcBef>
            </a:pPr>
            <a:r>
              <a:rPr sz="2700" spc="35" dirty="0">
                <a:solidFill>
                  <a:srgbClr val="FFFFFF"/>
                </a:solidFill>
                <a:latin typeface="Arial"/>
                <a:cs typeface="Arial"/>
              </a:rPr>
              <a:t>HomeController  </a:t>
            </a:r>
            <a:r>
              <a:rPr sz="2700" spc="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-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25" dirty="0">
                <a:solidFill>
                  <a:srgbClr val="FFFFFF"/>
                </a:solidFill>
                <a:latin typeface="Arial"/>
                <a:cs typeface="Arial"/>
              </a:rPr>
              <a:t>ye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700" spc="22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13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UserController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88753" y="6584134"/>
            <a:ext cx="3781425" cy="1551940"/>
            <a:chOff x="3788753" y="6584134"/>
            <a:chExt cx="3781425" cy="1551940"/>
          </a:xfrm>
        </p:grpSpPr>
        <p:sp>
          <p:nvSpPr>
            <p:cNvPr id="40" name="object 40"/>
            <p:cNvSpPr/>
            <p:nvPr/>
          </p:nvSpPr>
          <p:spPr>
            <a:xfrm>
              <a:off x="3788753" y="6584134"/>
              <a:ext cx="3781298" cy="155132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30637" y="6605076"/>
              <a:ext cx="3697531" cy="146755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650663" y="2172281"/>
            <a:ext cx="16716375" cy="50463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3350" spc="10" dirty="0">
                <a:latin typeface="Palladio Uralic"/>
                <a:cs typeface="Palladio Uralic"/>
              </a:rPr>
              <a:t>SpringBoot </a:t>
            </a:r>
            <a:r>
              <a:rPr sz="3350" spc="5" dirty="0">
                <a:latin typeface="Palladio Uralic"/>
                <a:cs typeface="Palladio Uralic"/>
              </a:rPr>
              <a:t>provides </a:t>
            </a:r>
            <a:r>
              <a:rPr sz="3350" b="1" spc="-40" dirty="0">
                <a:latin typeface="Palladio Uralic"/>
                <a:cs typeface="Palladio Uralic"/>
              </a:rPr>
              <a:t>@WebMvcTest </a:t>
            </a:r>
            <a:r>
              <a:rPr sz="3350" spc="10" dirty="0">
                <a:latin typeface="Palladio Uralic"/>
                <a:cs typeface="Palladio Uralic"/>
              </a:rPr>
              <a:t>annotation to test Spring </a:t>
            </a:r>
            <a:r>
              <a:rPr sz="3350" spc="20" dirty="0">
                <a:latin typeface="Palladio Uralic"/>
                <a:cs typeface="Palladio Uralic"/>
              </a:rPr>
              <a:t>MVC</a:t>
            </a:r>
            <a:r>
              <a:rPr sz="3350" spc="-15" dirty="0">
                <a:latin typeface="Palladio Uralic"/>
                <a:cs typeface="Palladio Uralic"/>
              </a:rPr>
              <a:t> </a:t>
            </a:r>
            <a:r>
              <a:rPr sz="3350" spc="5" dirty="0">
                <a:latin typeface="Palladio Uralic"/>
                <a:cs typeface="Palladio Uralic"/>
              </a:rPr>
              <a:t>Controllers.</a:t>
            </a:r>
            <a:endParaRPr sz="3350">
              <a:latin typeface="Palladio Uralic"/>
              <a:cs typeface="Palladio Uralic"/>
            </a:endParaRPr>
          </a:p>
          <a:p>
            <a:pPr marL="12700" marR="414655">
              <a:lnSpc>
                <a:spcPts val="4450"/>
              </a:lnSpc>
              <a:spcBef>
                <a:spcPts val="220"/>
              </a:spcBef>
            </a:pPr>
            <a:r>
              <a:rPr sz="3350" spc="10" dirty="0">
                <a:latin typeface="Palladio Uralic"/>
                <a:cs typeface="Palladio Uralic"/>
              </a:rPr>
              <a:t>Also, </a:t>
            </a:r>
            <a:r>
              <a:rPr sz="3350" b="1" spc="-40" dirty="0">
                <a:latin typeface="Palladio Uralic"/>
                <a:cs typeface="Palladio Uralic"/>
              </a:rPr>
              <a:t>@WebMvcTest </a:t>
            </a:r>
            <a:r>
              <a:rPr sz="3350" spc="10" dirty="0">
                <a:latin typeface="Palladio Uralic"/>
                <a:cs typeface="Palladio Uralic"/>
              </a:rPr>
              <a:t>based tests </a:t>
            </a:r>
            <a:r>
              <a:rPr sz="3350" spc="5" dirty="0">
                <a:latin typeface="Palladio Uralic"/>
                <a:cs typeface="Palladio Uralic"/>
              </a:rPr>
              <a:t>runs </a:t>
            </a:r>
            <a:r>
              <a:rPr sz="3350" spc="10" dirty="0">
                <a:latin typeface="Palladio Uralic"/>
                <a:cs typeface="Palladio Uralic"/>
              </a:rPr>
              <a:t>faster as </a:t>
            </a:r>
            <a:r>
              <a:rPr sz="3350" spc="5" dirty="0">
                <a:latin typeface="Palladio Uralic"/>
                <a:cs typeface="Palladio Uralic"/>
              </a:rPr>
              <a:t>it </a:t>
            </a:r>
            <a:r>
              <a:rPr sz="3350" spc="10" dirty="0">
                <a:latin typeface="Palladio Uralic"/>
                <a:cs typeface="Palladio Uralic"/>
              </a:rPr>
              <a:t>will load only the </a:t>
            </a:r>
            <a:r>
              <a:rPr sz="3350" dirty="0">
                <a:latin typeface="Palladio Uralic"/>
                <a:cs typeface="Palladio Uralic"/>
              </a:rPr>
              <a:t>specified controller  </a:t>
            </a:r>
            <a:r>
              <a:rPr sz="3350" spc="15" dirty="0">
                <a:latin typeface="Palladio Uralic"/>
                <a:cs typeface="Palladio Uralic"/>
              </a:rPr>
              <a:t>and </a:t>
            </a:r>
            <a:r>
              <a:rPr sz="3350" spc="5" dirty="0">
                <a:latin typeface="Palladio Uralic"/>
                <a:cs typeface="Palladio Uralic"/>
              </a:rPr>
              <a:t>its </a:t>
            </a:r>
            <a:r>
              <a:rPr sz="3350" spc="10" dirty="0">
                <a:latin typeface="Palladio Uralic"/>
                <a:cs typeface="Palladio Uralic"/>
              </a:rPr>
              <a:t>dependencies only without loading the </a:t>
            </a:r>
            <a:r>
              <a:rPr sz="3350" dirty="0">
                <a:latin typeface="Palladio Uralic"/>
                <a:cs typeface="Palladio Uralic"/>
              </a:rPr>
              <a:t>entire</a:t>
            </a:r>
            <a:r>
              <a:rPr sz="3350" spc="-65" dirty="0">
                <a:latin typeface="Palladio Uralic"/>
                <a:cs typeface="Palladio Uralic"/>
              </a:rPr>
              <a:t> </a:t>
            </a:r>
            <a:r>
              <a:rPr sz="3350" spc="10" dirty="0">
                <a:latin typeface="Palladio Uralic"/>
                <a:cs typeface="Palladio Uralic"/>
              </a:rPr>
              <a:t>application.</a:t>
            </a:r>
            <a:endParaRPr sz="335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Palladio Uralic"/>
              <a:cs typeface="Palladio Uralic"/>
            </a:endParaRPr>
          </a:p>
          <a:p>
            <a:pPr marL="12700" marR="5080">
              <a:lnSpc>
                <a:spcPct val="110800"/>
              </a:lnSpc>
            </a:pPr>
            <a:r>
              <a:rPr sz="3350" spc="10" dirty="0">
                <a:latin typeface="Palladio Uralic"/>
                <a:cs typeface="Palladio Uralic"/>
              </a:rPr>
              <a:t>Spring Boot instantiates only the </a:t>
            </a:r>
            <a:r>
              <a:rPr sz="3350" spc="15" dirty="0">
                <a:latin typeface="Palladio Uralic"/>
                <a:cs typeface="Palladio Uralic"/>
              </a:rPr>
              <a:t>web </a:t>
            </a:r>
            <a:r>
              <a:rPr sz="3350" spc="10" dirty="0">
                <a:latin typeface="Palladio Uralic"/>
                <a:cs typeface="Palladio Uralic"/>
              </a:rPr>
              <a:t>layer rather than the whole application context. In  </a:t>
            </a:r>
            <a:r>
              <a:rPr sz="3350" spc="15" dirty="0">
                <a:latin typeface="Palladio Uralic"/>
                <a:cs typeface="Palladio Uralic"/>
              </a:rPr>
              <a:t>an </a:t>
            </a:r>
            <a:r>
              <a:rPr sz="3350" spc="10" dirty="0">
                <a:latin typeface="Palladio Uralic"/>
                <a:cs typeface="Palladio Uralic"/>
              </a:rPr>
              <a:t>application </a:t>
            </a:r>
            <a:r>
              <a:rPr sz="3350" spc="15" dirty="0">
                <a:latin typeface="Palladio Uralic"/>
                <a:cs typeface="Palladio Uralic"/>
              </a:rPr>
              <a:t>with </a:t>
            </a:r>
            <a:r>
              <a:rPr sz="3350" spc="10" dirty="0">
                <a:latin typeface="Palladio Uralic"/>
                <a:cs typeface="Palladio Uralic"/>
              </a:rPr>
              <a:t>multiple </a:t>
            </a:r>
            <a:r>
              <a:rPr sz="3350" dirty="0">
                <a:latin typeface="Palladio Uralic"/>
                <a:cs typeface="Palladio Uralic"/>
              </a:rPr>
              <a:t>controllers, </a:t>
            </a:r>
            <a:r>
              <a:rPr sz="3350" spc="15" dirty="0">
                <a:latin typeface="Palladio Uralic"/>
                <a:cs typeface="Palladio Uralic"/>
              </a:rPr>
              <a:t>you </a:t>
            </a:r>
            <a:r>
              <a:rPr sz="3350" spc="10" dirty="0">
                <a:latin typeface="Palladio Uralic"/>
                <a:cs typeface="Palladio Uralic"/>
              </a:rPr>
              <a:t>can even ask for only one to be  instantiated </a:t>
            </a:r>
            <a:r>
              <a:rPr sz="3350" spc="15" dirty="0">
                <a:latin typeface="Palladio Uralic"/>
                <a:cs typeface="Palladio Uralic"/>
              </a:rPr>
              <a:t>by </a:t>
            </a:r>
            <a:r>
              <a:rPr sz="3350" spc="10" dirty="0">
                <a:latin typeface="Palladio Uralic"/>
                <a:cs typeface="Palladio Uralic"/>
              </a:rPr>
              <a:t>using, for example,</a:t>
            </a:r>
            <a:r>
              <a:rPr sz="3350" spc="-45" dirty="0">
                <a:latin typeface="Palladio Uralic"/>
                <a:cs typeface="Palladio Uralic"/>
              </a:rPr>
              <a:t> </a:t>
            </a:r>
            <a:r>
              <a:rPr sz="3350" b="1" spc="-10" dirty="0">
                <a:latin typeface="Palladio Uralic"/>
                <a:cs typeface="Palladio Uralic"/>
              </a:rPr>
              <a:t>@WebMvcTest(HomeController.class).</a:t>
            </a:r>
            <a:endParaRPr sz="335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Palladio Uralic"/>
              <a:cs typeface="Palladio Uralic"/>
            </a:endParaRPr>
          </a:p>
          <a:p>
            <a:pPr marL="2740660">
              <a:lnSpc>
                <a:spcPct val="100000"/>
              </a:lnSpc>
            </a:pPr>
            <a:r>
              <a:rPr sz="3300" spc="-215" dirty="0">
                <a:solidFill>
                  <a:srgbClr val="FBFBFB"/>
                </a:solidFill>
                <a:latin typeface="Arial"/>
                <a:cs typeface="Arial"/>
              </a:rPr>
              <a:t>@WebMvcTest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9943" y="561052"/>
            <a:ext cx="1669605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@WebMvcTest </a:t>
            </a:r>
            <a:r>
              <a:rPr spc="-5" dirty="0"/>
              <a:t>vs</a:t>
            </a:r>
            <a:r>
              <a:rPr spc="114" dirty="0"/>
              <a:t> </a:t>
            </a:r>
            <a:r>
              <a:rPr spc="-70" dirty="0"/>
              <a:t>@SpringBootTest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215192" y="7938720"/>
            <a:ext cx="2548255" cy="2571115"/>
            <a:chOff x="5215192" y="7938720"/>
            <a:chExt cx="2548255" cy="2571115"/>
          </a:xfrm>
        </p:grpSpPr>
        <p:sp>
          <p:nvSpPr>
            <p:cNvPr id="4" name="object 4"/>
            <p:cNvSpPr/>
            <p:nvPr/>
          </p:nvSpPr>
          <p:spPr>
            <a:xfrm>
              <a:off x="5215192" y="7938720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57075" y="7959662"/>
              <a:ext cx="2464406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4389" y="8460475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74166" y="9256262"/>
              <a:ext cx="1266977" cy="6177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73656" y="8345621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120" dirty="0">
                <a:solidFill>
                  <a:srgbClr val="FFFFFF"/>
                </a:solidFill>
                <a:latin typeface="Arial"/>
                <a:cs typeface="Arial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45" dirty="0">
                <a:solidFill>
                  <a:srgbClr val="FFFFFF"/>
                </a:solidFill>
                <a:latin typeface="Arial"/>
                <a:cs typeface="Arial"/>
              </a:rPr>
              <a:t>oller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786728" y="7938720"/>
            <a:ext cx="2548255" cy="2571115"/>
            <a:chOff x="9786728" y="7938720"/>
            <a:chExt cx="2548255" cy="2571115"/>
          </a:xfrm>
        </p:grpSpPr>
        <p:sp>
          <p:nvSpPr>
            <p:cNvPr id="10" name="object 10"/>
            <p:cNvSpPr/>
            <p:nvPr/>
          </p:nvSpPr>
          <p:spPr>
            <a:xfrm>
              <a:off x="9786728" y="7938720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28611" y="7959662"/>
              <a:ext cx="2464406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71938" y="8565184"/>
              <a:ext cx="1570632" cy="4607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49943" y="9256262"/>
              <a:ext cx="1266977" cy="6177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828611" y="7959662"/>
            <a:ext cx="246443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60400" marR="501015" indent="-151765">
              <a:lnSpc>
                <a:spcPct val="127499"/>
              </a:lnSpc>
              <a:spcBef>
                <a:spcPts val="3135"/>
              </a:spcBef>
            </a:pPr>
            <a:r>
              <a:rPr sz="3450" spc="-4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ice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246790" y="7938720"/>
            <a:ext cx="2437130" cy="2571115"/>
            <a:chOff x="14246790" y="7938720"/>
            <a:chExt cx="2437130" cy="2571115"/>
          </a:xfrm>
        </p:grpSpPr>
        <p:sp>
          <p:nvSpPr>
            <p:cNvPr id="16" name="object 16"/>
            <p:cNvSpPr/>
            <p:nvPr/>
          </p:nvSpPr>
          <p:spPr>
            <a:xfrm>
              <a:off x="14246790" y="7938720"/>
              <a:ext cx="2436711" cy="25706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88674" y="7959662"/>
              <a:ext cx="2352954" cy="24868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34641" y="8565184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847714" y="9256262"/>
              <a:ext cx="1266977" cy="6177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88675" y="7959662"/>
            <a:ext cx="2353310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04520" marR="76835" indent="-520700">
              <a:lnSpc>
                <a:spcPct val="127499"/>
              </a:lnSpc>
              <a:spcBef>
                <a:spcPts val="3135"/>
              </a:spcBef>
            </a:pPr>
            <a:r>
              <a:rPr sz="3450" spc="-2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-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450" spc="204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-9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50" spc="1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spc="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450" spc="14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450" spc="100" dirty="0">
                <a:solidFill>
                  <a:srgbClr val="FFFFFF"/>
                </a:solidFill>
                <a:latin typeface="Arial"/>
                <a:cs typeface="Arial"/>
              </a:rPr>
              <a:t>y  </a:t>
            </a:r>
            <a:r>
              <a:rPr sz="3450" spc="7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713880" y="8363996"/>
            <a:ext cx="11781155" cy="1720214"/>
            <a:chOff x="7713880" y="8363996"/>
            <a:chExt cx="11781155" cy="1720214"/>
          </a:xfrm>
        </p:grpSpPr>
        <p:sp>
          <p:nvSpPr>
            <p:cNvPr id="22" name="object 22"/>
            <p:cNvSpPr/>
            <p:nvPr/>
          </p:nvSpPr>
          <p:spPr>
            <a:xfrm>
              <a:off x="7713880" y="8658605"/>
              <a:ext cx="2122312" cy="11308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55763" y="8679547"/>
              <a:ext cx="2038545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85489" y="8658605"/>
              <a:ext cx="2010860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27373" y="8679547"/>
              <a:ext cx="1927061" cy="1047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171593" y="8363996"/>
              <a:ext cx="1323268" cy="17200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13450" y="8384938"/>
              <a:ext cx="1239491" cy="1636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439229" y="8921194"/>
              <a:ext cx="785316" cy="4397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479825" y="882331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928122" y="8125410"/>
            <a:ext cx="17292955" cy="2197735"/>
            <a:chOff x="928122" y="8125410"/>
            <a:chExt cx="17292955" cy="2197735"/>
          </a:xfrm>
        </p:grpSpPr>
        <p:sp>
          <p:nvSpPr>
            <p:cNvPr id="31" name="object 31"/>
            <p:cNvSpPr/>
            <p:nvPr/>
          </p:nvSpPr>
          <p:spPr>
            <a:xfrm>
              <a:off x="16634049" y="8658616"/>
              <a:ext cx="1586935" cy="113085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675962" y="8679557"/>
              <a:ext cx="1503137" cy="10470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28122" y="8125410"/>
              <a:ext cx="4449801" cy="21972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006" y="8146359"/>
              <a:ext cx="4366030" cy="21134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3098" y="8345295"/>
              <a:ext cx="2596779" cy="4711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8501" y="8879310"/>
              <a:ext cx="3245974" cy="62825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65923" y="9413326"/>
              <a:ext cx="2460658" cy="4711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972" y="8250932"/>
            <a:ext cx="3143885" cy="1627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29800"/>
              </a:lnSpc>
              <a:spcBef>
                <a:spcPts val="95"/>
              </a:spcBef>
            </a:pPr>
            <a:r>
              <a:rPr sz="2700" spc="35" dirty="0">
                <a:solidFill>
                  <a:srgbClr val="FFFFFF"/>
                </a:solidFill>
                <a:latin typeface="Arial"/>
                <a:cs typeface="Arial"/>
              </a:rPr>
              <a:t>HomeController  </a:t>
            </a:r>
            <a:r>
              <a:rPr sz="2700" spc="1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-9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25" dirty="0">
                <a:solidFill>
                  <a:srgbClr val="FFFFFF"/>
                </a:solidFill>
                <a:latin typeface="Arial"/>
                <a:cs typeface="Arial"/>
              </a:rPr>
              <a:t>ye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700" spc="22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700" spc="1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2700" spc="-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700" spc="13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2700" spc="65" dirty="0">
                <a:solidFill>
                  <a:srgbClr val="FFFFFF"/>
                </a:solidFill>
                <a:latin typeface="Arial"/>
                <a:cs typeface="Arial"/>
              </a:rPr>
              <a:t>UserController</a:t>
            </a:r>
            <a:endParaRPr sz="27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62333" y="2290863"/>
            <a:ext cx="16795115" cy="5077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0800"/>
              </a:lnSpc>
              <a:spcBef>
                <a:spcPts val="90"/>
              </a:spcBef>
            </a:pPr>
            <a:r>
              <a:rPr sz="3350" spc="10" dirty="0">
                <a:latin typeface="Palladio Uralic"/>
                <a:cs typeface="Palladio Uralic"/>
              </a:rPr>
              <a:t>Spring Boot </a:t>
            </a:r>
            <a:r>
              <a:rPr sz="3350" spc="5" dirty="0">
                <a:latin typeface="Palladio Uralic"/>
                <a:cs typeface="Palladio Uralic"/>
              </a:rPr>
              <a:t>provides </a:t>
            </a:r>
            <a:r>
              <a:rPr sz="3350" spc="-45" dirty="0">
                <a:latin typeface="Palladio Uralic"/>
                <a:cs typeface="Palladio Uralic"/>
              </a:rPr>
              <a:t>@WebMvcTest </a:t>
            </a:r>
            <a:r>
              <a:rPr sz="3350" spc="10" dirty="0">
                <a:latin typeface="Palladio Uralic"/>
                <a:cs typeface="Palladio Uralic"/>
              </a:rPr>
              <a:t>annotation to test Spring </a:t>
            </a:r>
            <a:r>
              <a:rPr sz="3350" spc="20" dirty="0">
                <a:latin typeface="Palladio Uralic"/>
                <a:cs typeface="Palladio Uralic"/>
              </a:rPr>
              <a:t>MVC </a:t>
            </a:r>
            <a:r>
              <a:rPr sz="3350" dirty="0">
                <a:latin typeface="Palladio Uralic"/>
                <a:cs typeface="Palladio Uralic"/>
              </a:rPr>
              <a:t>controllers. </a:t>
            </a:r>
            <a:r>
              <a:rPr sz="3350" spc="10" dirty="0">
                <a:latin typeface="Palladio Uralic"/>
                <a:cs typeface="Palladio Uralic"/>
              </a:rPr>
              <a:t>This  annotation </a:t>
            </a:r>
            <a:r>
              <a:rPr sz="3350" dirty="0">
                <a:latin typeface="Palladio Uralic"/>
                <a:cs typeface="Palladio Uralic"/>
              </a:rPr>
              <a:t>creates </a:t>
            </a:r>
            <a:r>
              <a:rPr sz="3350" spc="15" dirty="0">
                <a:latin typeface="Palladio Uralic"/>
                <a:cs typeface="Palladio Uralic"/>
              </a:rPr>
              <a:t>an </a:t>
            </a:r>
            <a:r>
              <a:rPr sz="3350" spc="10" dirty="0">
                <a:latin typeface="Palladio Uralic"/>
                <a:cs typeface="Palladio Uralic"/>
              </a:rPr>
              <a:t>application context that contains all the beans necessary for testing  </a:t>
            </a:r>
            <a:r>
              <a:rPr sz="3350" spc="15" dirty="0">
                <a:latin typeface="Palladio Uralic"/>
                <a:cs typeface="Palladio Uralic"/>
              </a:rPr>
              <a:t>a </a:t>
            </a:r>
            <a:r>
              <a:rPr sz="3350" spc="10" dirty="0">
                <a:latin typeface="Palladio Uralic"/>
                <a:cs typeface="Palladio Uralic"/>
              </a:rPr>
              <a:t>Spring </a:t>
            </a:r>
            <a:r>
              <a:rPr sz="3350" spc="15" dirty="0">
                <a:latin typeface="Palladio Uralic"/>
                <a:cs typeface="Palladio Uralic"/>
              </a:rPr>
              <a:t>web</a:t>
            </a:r>
            <a:r>
              <a:rPr sz="3350" spc="-25" dirty="0">
                <a:latin typeface="Palladio Uralic"/>
                <a:cs typeface="Palladio Uralic"/>
              </a:rPr>
              <a:t> </a:t>
            </a:r>
            <a:r>
              <a:rPr sz="3350" spc="-20" dirty="0">
                <a:latin typeface="Palladio Uralic"/>
                <a:cs typeface="Palladio Uralic"/>
              </a:rPr>
              <a:t>controller.</a:t>
            </a:r>
            <a:endParaRPr sz="335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Palladio Uralic"/>
              <a:cs typeface="Palladio Uralic"/>
            </a:endParaRPr>
          </a:p>
          <a:p>
            <a:pPr marL="12700" marR="1976755">
              <a:lnSpc>
                <a:spcPct val="110800"/>
              </a:lnSpc>
            </a:pPr>
            <a:r>
              <a:rPr sz="3350" spc="10" dirty="0">
                <a:latin typeface="Palladio Uralic"/>
                <a:cs typeface="Palladio Uralic"/>
              </a:rPr>
              <a:t>Spring Boot </a:t>
            </a:r>
            <a:r>
              <a:rPr sz="3350" spc="5" dirty="0">
                <a:latin typeface="Palladio Uralic"/>
                <a:cs typeface="Palladio Uralic"/>
              </a:rPr>
              <a:t>provides </a:t>
            </a:r>
            <a:r>
              <a:rPr sz="3350" spc="-10" dirty="0">
                <a:latin typeface="Palladio Uralic"/>
                <a:cs typeface="Palladio Uralic"/>
              </a:rPr>
              <a:t>@SpringBootTest </a:t>
            </a:r>
            <a:r>
              <a:rPr sz="3350" spc="10" dirty="0">
                <a:latin typeface="Palladio Uralic"/>
                <a:cs typeface="Palladio Uralic"/>
              </a:rPr>
              <a:t>annotation for Integration testing. This  annotation </a:t>
            </a:r>
            <a:r>
              <a:rPr sz="3350" dirty="0">
                <a:latin typeface="Palladio Uralic"/>
                <a:cs typeface="Palladio Uralic"/>
              </a:rPr>
              <a:t>creates </a:t>
            </a:r>
            <a:r>
              <a:rPr sz="3350" spc="15" dirty="0">
                <a:latin typeface="Palladio Uralic"/>
                <a:cs typeface="Palladio Uralic"/>
              </a:rPr>
              <a:t>an </a:t>
            </a:r>
            <a:r>
              <a:rPr sz="3350" spc="10" dirty="0">
                <a:latin typeface="Palladio Uralic"/>
                <a:cs typeface="Palladio Uralic"/>
              </a:rPr>
              <a:t>application context </a:t>
            </a:r>
            <a:r>
              <a:rPr sz="3350" spc="15" dirty="0">
                <a:latin typeface="Palladio Uralic"/>
                <a:cs typeface="Palladio Uralic"/>
              </a:rPr>
              <a:t>and </a:t>
            </a:r>
            <a:r>
              <a:rPr sz="3350" spc="10" dirty="0">
                <a:latin typeface="Palladio Uralic"/>
                <a:cs typeface="Palladio Uralic"/>
              </a:rPr>
              <a:t>loads </a:t>
            </a:r>
            <a:r>
              <a:rPr sz="3350" spc="5" dirty="0">
                <a:latin typeface="Palladio Uralic"/>
                <a:cs typeface="Palladio Uralic"/>
              </a:rPr>
              <a:t>full </a:t>
            </a:r>
            <a:r>
              <a:rPr sz="3350" spc="10" dirty="0">
                <a:latin typeface="Palladio Uralic"/>
                <a:cs typeface="Palladio Uralic"/>
              </a:rPr>
              <a:t>application</a:t>
            </a:r>
            <a:r>
              <a:rPr sz="3350" spc="-45" dirty="0">
                <a:latin typeface="Palladio Uralic"/>
                <a:cs typeface="Palladio Uralic"/>
              </a:rPr>
              <a:t> </a:t>
            </a:r>
            <a:r>
              <a:rPr sz="3350" spc="10" dirty="0">
                <a:latin typeface="Palladio Uralic"/>
                <a:cs typeface="Palladio Uralic"/>
              </a:rPr>
              <a:t>context.</a:t>
            </a:r>
            <a:endParaRPr sz="3350">
              <a:latin typeface="Palladio Uralic"/>
              <a:cs typeface="Palladio Uralic"/>
            </a:endParaRPr>
          </a:p>
          <a:p>
            <a:pPr marL="12700" marR="9021445">
              <a:lnSpc>
                <a:spcPct val="168500"/>
              </a:lnSpc>
              <a:spcBef>
                <a:spcPts val="5"/>
              </a:spcBef>
            </a:pPr>
            <a:r>
              <a:rPr sz="3350" b="1" spc="10" dirty="0">
                <a:latin typeface="Palladio Uralic"/>
                <a:cs typeface="Palladio Uralic"/>
              </a:rPr>
              <a:t>Unit testing - </a:t>
            </a:r>
            <a:r>
              <a:rPr sz="3350" b="1" spc="-40" dirty="0">
                <a:latin typeface="Palladio Uralic"/>
                <a:cs typeface="Palladio Uralic"/>
              </a:rPr>
              <a:t>@WebMvcTest </a:t>
            </a:r>
            <a:r>
              <a:rPr sz="3350" b="1" spc="10" dirty="0">
                <a:latin typeface="Palladio Uralic"/>
                <a:cs typeface="Palladio Uralic"/>
              </a:rPr>
              <a:t>annotation  Integration testing -</a:t>
            </a:r>
            <a:r>
              <a:rPr sz="3350" b="1" spc="-10" dirty="0">
                <a:latin typeface="Palladio Uralic"/>
                <a:cs typeface="Palladio Uralic"/>
              </a:rPr>
              <a:t> </a:t>
            </a:r>
            <a:r>
              <a:rPr sz="3350" b="1" spc="-15" dirty="0">
                <a:latin typeface="Palladio Uralic"/>
                <a:cs typeface="Palladio Uralic"/>
              </a:rPr>
              <a:t>@SpringBootTest</a:t>
            </a:r>
            <a:endParaRPr sz="335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260850" y="2454275"/>
            <a:ext cx="10580136" cy="279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78790">
              <a:lnSpc>
                <a:spcPct val="109900"/>
              </a:lnSpc>
              <a:spcBef>
                <a:spcPts val="105"/>
              </a:spcBef>
            </a:pPr>
            <a:r>
              <a:rPr spc="-5" dirty="0"/>
              <a:t>Develop </a:t>
            </a:r>
            <a:r>
              <a:rPr spc="-10" dirty="0"/>
              <a:t>JUnit </a:t>
            </a:r>
            <a:r>
              <a:rPr spc="-190" dirty="0"/>
              <a:t>Tests </a:t>
            </a:r>
            <a:r>
              <a:rPr spc="-10" dirty="0"/>
              <a:t>in </a:t>
            </a:r>
            <a:r>
              <a:rPr spc="-5" dirty="0"/>
              <a:t>BDD  </a:t>
            </a:r>
            <a:r>
              <a:rPr spc="-10" dirty="0"/>
              <a:t>Style using BBDMockito 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5780" y="8210026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lang="en-US" sz="4100" dirty="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 dirty="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1131" y="984788"/>
            <a:ext cx="1798193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Behavior-Driven </a:t>
            </a:r>
            <a:r>
              <a:rPr spc="-5" dirty="0"/>
              <a:t>development</a:t>
            </a:r>
            <a:r>
              <a:rPr spc="-70" dirty="0"/>
              <a:t> </a:t>
            </a:r>
            <a:r>
              <a:rPr spc="-10" dirty="0"/>
              <a:t>(BDD)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465" y="2956099"/>
            <a:ext cx="16435705" cy="748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3860">
              <a:lnSpc>
                <a:spcPct val="110600"/>
              </a:lnSpc>
              <a:spcBef>
                <a:spcPts val="95"/>
              </a:spcBef>
            </a:pP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BDD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encourages writing tests in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natural,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human-readable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language  that focuses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on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behavior of the</a:t>
            </a:r>
            <a:r>
              <a:rPr sz="4100" spc="-3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application.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Palladio Uralic"/>
              <a:cs typeface="Palladio Uralic"/>
            </a:endParaRPr>
          </a:p>
          <a:p>
            <a:pPr marL="12700" marR="5080">
              <a:lnSpc>
                <a:spcPct val="110600"/>
              </a:lnSpc>
            </a:pPr>
            <a:r>
              <a:rPr sz="4100" spc="-175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write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Unit </a:t>
            </a:r>
            <a:r>
              <a:rPr sz="4100" spc="-70" dirty="0">
                <a:solidFill>
                  <a:srgbClr val="3E231A"/>
                </a:solidFill>
                <a:latin typeface="Palladio Uralic"/>
                <a:cs typeface="Palladio Uralic"/>
              </a:rPr>
              <a:t>Tests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using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Behavior-Driven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Development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style (BDD)  to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increase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test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readability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(a</a:t>
            </a:r>
            <a:r>
              <a:rPr sz="4100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lot).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Palladio Uralic"/>
              <a:cs typeface="Palladio Uralic"/>
            </a:endParaRPr>
          </a:p>
          <a:p>
            <a:pPr marL="12700" marR="1275715">
              <a:lnSpc>
                <a:spcPct val="110600"/>
              </a:lnSpc>
            </a:pP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It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defines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clearly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structured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way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of writing tests following </a:t>
            </a:r>
            <a:r>
              <a:rPr sz="4100" spc="-10" dirty="0">
                <a:solidFill>
                  <a:srgbClr val="3E231A"/>
                </a:solidFill>
                <a:latin typeface="Palladio Uralic"/>
                <a:cs typeface="Palladio Uralic"/>
              </a:rPr>
              <a:t>three 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sections (Arrange, Act,</a:t>
            </a:r>
            <a:r>
              <a:rPr sz="4100" spc="-3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Assert):</a:t>
            </a:r>
            <a:endParaRPr sz="4100">
              <a:latin typeface="Palladio Uralic"/>
              <a:cs typeface="Palladio Uralic"/>
            </a:endParaRPr>
          </a:p>
          <a:p>
            <a:pPr marL="591185" indent="-579120">
              <a:lnSpc>
                <a:spcPct val="100000"/>
              </a:lnSpc>
              <a:spcBef>
                <a:spcPts val="520"/>
              </a:spcBef>
              <a:buFont typeface="Palladio Uralic"/>
              <a:buChar char="•"/>
              <a:tabLst>
                <a:tab pos="591185" algn="l"/>
                <a:tab pos="591820" algn="l"/>
              </a:tabLst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given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some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preconditions</a:t>
            </a:r>
            <a:r>
              <a:rPr sz="4100" spc="-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(Arrange)</a:t>
            </a:r>
            <a:endParaRPr sz="4100">
              <a:latin typeface="Palladio Uralic"/>
              <a:cs typeface="Palladio Uralic"/>
            </a:endParaRPr>
          </a:p>
          <a:p>
            <a:pPr marL="591185" indent="-579120">
              <a:lnSpc>
                <a:spcPct val="100000"/>
              </a:lnSpc>
              <a:spcBef>
                <a:spcPts val="525"/>
              </a:spcBef>
              <a:buFont typeface="Palladio Uralic"/>
              <a:buChar char="•"/>
              <a:tabLst>
                <a:tab pos="591185" algn="l"/>
                <a:tab pos="591820" algn="l"/>
              </a:tabLst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when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action occurs</a:t>
            </a:r>
            <a:r>
              <a:rPr sz="4100" spc="-3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(Act)</a:t>
            </a:r>
            <a:endParaRPr sz="4100">
              <a:latin typeface="Palladio Uralic"/>
              <a:cs typeface="Palladio Uralic"/>
            </a:endParaRPr>
          </a:p>
          <a:p>
            <a:pPr marL="591185" indent="-579120">
              <a:lnSpc>
                <a:spcPct val="100000"/>
              </a:lnSpc>
              <a:spcBef>
                <a:spcPts val="520"/>
              </a:spcBef>
              <a:buFont typeface="Palladio Uralic"/>
              <a:buChar char="•"/>
              <a:tabLst>
                <a:tab pos="591185" algn="l"/>
                <a:tab pos="591820" algn="l"/>
              </a:tabLst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then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verify the output</a:t>
            </a:r>
            <a:r>
              <a:rPr sz="4100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(Assert)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407" y="640243"/>
            <a:ext cx="9129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Integration</a:t>
            </a:r>
            <a:r>
              <a:rPr spc="-6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4030" marR="5080">
              <a:lnSpc>
                <a:spcPct val="109600"/>
              </a:lnSpc>
              <a:spcBef>
                <a:spcPts val="95"/>
              </a:spcBef>
            </a:pPr>
            <a:r>
              <a:rPr dirty="0"/>
              <a:t>As the </a:t>
            </a:r>
            <a:r>
              <a:rPr spc="5" dirty="0"/>
              <a:t>name </a:t>
            </a:r>
            <a:r>
              <a:rPr dirty="0"/>
              <a:t>suggests, integration tests focus </a:t>
            </a:r>
            <a:r>
              <a:rPr spc="5" dirty="0"/>
              <a:t>on </a:t>
            </a:r>
            <a:r>
              <a:rPr dirty="0"/>
              <a:t>integrating </a:t>
            </a:r>
            <a:r>
              <a:rPr spc="-5" dirty="0"/>
              <a:t>different </a:t>
            </a:r>
            <a:r>
              <a:rPr dirty="0"/>
              <a:t>layers </a:t>
            </a:r>
            <a:r>
              <a:rPr spc="5" dirty="0"/>
              <a:t>of </a:t>
            </a:r>
            <a:r>
              <a:rPr dirty="0"/>
              <a:t>the  application. That also means no mocking is</a:t>
            </a:r>
            <a:r>
              <a:rPr spc="-30" dirty="0"/>
              <a:t> </a:t>
            </a:r>
            <a:r>
              <a:rPr dirty="0"/>
              <a:t>involved.</a:t>
            </a:r>
          </a:p>
          <a:p>
            <a:pPr marL="494030" marR="1414145">
              <a:lnSpc>
                <a:spcPct val="109600"/>
              </a:lnSpc>
              <a:spcBef>
                <a:spcPts val="2425"/>
              </a:spcBef>
            </a:pPr>
            <a:r>
              <a:rPr spc="-35" dirty="0">
                <a:solidFill>
                  <a:srgbClr val="000000"/>
                </a:solidFill>
              </a:rPr>
              <a:t>Basically, </a:t>
            </a:r>
            <a:r>
              <a:rPr dirty="0">
                <a:solidFill>
                  <a:srgbClr val="000000"/>
                </a:solidFill>
              </a:rPr>
              <a:t>we write integration tests </a:t>
            </a:r>
            <a:r>
              <a:rPr spc="5" dirty="0">
                <a:solidFill>
                  <a:srgbClr val="000000"/>
                </a:solidFill>
              </a:rPr>
              <a:t>for </a:t>
            </a:r>
            <a:r>
              <a:rPr dirty="0">
                <a:solidFill>
                  <a:srgbClr val="000000"/>
                </a:solidFill>
              </a:rPr>
              <a:t>testing </a:t>
            </a:r>
            <a:r>
              <a:rPr spc="5" dirty="0">
                <a:solidFill>
                  <a:srgbClr val="000000"/>
                </a:solidFill>
              </a:rPr>
              <a:t>a </a:t>
            </a:r>
            <a:r>
              <a:rPr dirty="0">
                <a:solidFill>
                  <a:srgbClr val="000000"/>
                </a:solidFill>
              </a:rPr>
              <a:t>feature which </a:t>
            </a:r>
            <a:r>
              <a:rPr spc="5" dirty="0">
                <a:solidFill>
                  <a:srgbClr val="000000"/>
                </a:solidFill>
              </a:rPr>
              <a:t>may </a:t>
            </a:r>
            <a:r>
              <a:rPr dirty="0">
                <a:solidFill>
                  <a:srgbClr val="000000"/>
                </a:solidFill>
              </a:rPr>
              <a:t>involve  interaction </a:t>
            </a:r>
            <a:r>
              <a:rPr spc="5" dirty="0">
                <a:solidFill>
                  <a:srgbClr val="000000"/>
                </a:solidFill>
              </a:rPr>
              <a:t>with </a:t>
            </a:r>
            <a:r>
              <a:rPr dirty="0">
                <a:solidFill>
                  <a:srgbClr val="000000"/>
                </a:solidFill>
              </a:rPr>
              <a:t>multiple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components.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50787" y="8371630"/>
            <a:ext cx="17884775" cy="22453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Examples: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Employee Management Feature (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EmployeeRepository,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EmployeeService,</a:t>
            </a:r>
            <a:r>
              <a:rPr sz="3300" spc="14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10" dirty="0">
                <a:solidFill>
                  <a:srgbClr val="3E231A"/>
                </a:solidFill>
                <a:latin typeface="Palladio Uralic"/>
                <a:cs typeface="Palladio Uralic"/>
              </a:rPr>
              <a:t>EmployeeController).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User Management Feature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(UserController,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UserService, and</a:t>
            </a:r>
            <a:r>
              <a:rPr sz="3300" spc="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UserRepository).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Login Feature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(LoginRespository, LoginController,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Login Service)</a:t>
            </a:r>
            <a:r>
              <a:rPr sz="3300" spc="3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etc</a:t>
            </a:r>
            <a:endParaRPr sz="33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66294" y="5430368"/>
            <a:ext cx="2765425" cy="2571115"/>
            <a:chOff x="2366294" y="5430368"/>
            <a:chExt cx="2765425" cy="2571115"/>
          </a:xfrm>
        </p:grpSpPr>
        <p:sp>
          <p:nvSpPr>
            <p:cNvPr id="6" name="object 6"/>
            <p:cNvSpPr/>
            <p:nvPr/>
          </p:nvSpPr>
          <p:spPr>
            <a:xfrm>
              <a:off x="2366294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08178" y="5451310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2430" y="5957933"/>
              <a:ext cx="2073235" cy="76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1017" y="6628070"/>
              <a:ext cx="2136060" cy="565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33237" y="5837268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27499"/>
              </a:lnSpc>
              <a:spcBef>
                <a:spcPts val="9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85" dirty="0">
                <a:solidFill>
                  <a:srgbClr val="FFFFFF"/>
                </a:solidFill>
                <a:latin typeface="Times New Roman"/>
                <a:cs typeface="Times New Roman"/>
              </a:rPr>
              <a:t>oller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08797" y="5430368"/>
            <a:ext cx="2765425" cy="2571115"/>
            <a:chOff x="7508797" y="5430368"/>
            <a:chExt cx="2765425" cy="2571115"/>
          </a:xfrm>
        </p:grpSpPr>
        <p:sp>
          <p:nvSpPr>
            <p:cNvPr id="12" name="object 12"/>
            <p:cNvSpPr/>
            <p:nvPr/>
          </p:nvSpPr>
          <p:spPr>
            <a:xfrm>
              <a:off x="7508797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50680" y="5451310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3634" y="5957933"/>
              <a:ext cx="2073235" cy="76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04465" y="6722308"/>
              <a:ext cx="1570632" cy="4711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50680" y="5451310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17220" marR="351155" indent="-258445">
              <a:lnSpc>
                <a:spcPct val="127499"/>
              </a:lnSpc>
              <a:spcBef>
                <a:spcPts val="3135"/>
              </a:spcBef>
            </a:pPr>
            <a:r>
              <a:rPr sz="3450" spc="39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6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-20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20" dirty="0">
                <a:solidFill>
                  <a:srgbClr val="FFFFFF"/>
                </a:solidFill>
                <a:latin typeface="Times New Roman"/>
                <a:cs typeface="Times New Roman"/>
              </a:rPr>
              <a:t>ye</a:t>
            </a:r>
            <a:r>
              <a:rPr sz="3450" spc="21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651342" y="5430368"/>
            <a:ext cx="2765425" cy="2571115"/>
            <a:chOff x="12651342" y="5430368"/>
            <a:chExt cx="2765425" cy="2571115"/>
          </a:xfrm>
        </p:grpSpPr>
        <p:sp>
          <p:nvSpPr>
            <p:cNvPr id="18" name="object 18"/>
            <p:cNvSpPr/>
            <p:nvPr/>
          </p:nvSpPr>
          <p:spPr>
            <a:xfrm>
              <a:off x="12651342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93225" y="5451310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15310" y="5957933"/>
              <a:ext cx="2062764" cy="76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0130" y="6722308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693225" y="5451310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248285" marR="241300" indent="109855">
              <a:lnSpc>
                <a:spcPct val="127499"/>
              </a:lnSpc>
              <a:spcBef>
                <a:spcPts val="313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1166" y="5855643"/>
            <a:ext cx="13556615" cy="1720214"/>
            <a:chOff x="5021166" y="5855643"/>
            <a:chExt cx="13556615" cy="1720214"/>
          </a:xfrm>
        </p:grpSpPr>
        <p:sp>
          <p:nvSpPr>
            <p:cNvPr id="24" name="object 24"/>
            <p:cNvSpPr/>
            <p:nvPr/>
          </p:nvSpPr>
          <p:spPr>
            <a:xfrm>
              <a:off x="5021166" y="6150252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3049" y="6171194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09772" y="6150252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51656" y="6171194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54343" y="5855643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96200" y="5876585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28261" y="6408181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7562576" y="6314961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366967" y="6150252"/>
            <a:ext cx="1960880" cy="1130935"/>
            <a:chOff x="15366967" y="6150252"/>
            <a:chExt cx="1960880" cy="1130935"/>
          </a:xfrm>
        </p:grpSpPr>
        <p:sp>
          <p:nvSpPr>
            <p:cNvPr id="33" name="object 33"/>
            <p:cNvSpPr/>
            <p:nvPr/>
          </p:nvSpPr>
          <p:spPr>
            <a:xfrm>
              <a:off x="15366967" y="6150252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08892" y="6171194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079624"/>
            <a:ext cx="2765425" cy="2571115"/>
            <a:chOff x="2366294" y="4079624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100566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4607189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392506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4486523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roller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079624"/>
            <a:ext cx="2765425" cy="2571115"/>
            <a:chOff x="7508797" y="4079624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100566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4701427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392506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100566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609600" indent="-151765">
              <a:lnSpc>
                <a:spcPct val="127499"/>
              </a:lnSpc>
              <a:spcBef>
                <a:spcPts val="3135"/>
              </a:spcBef>
            </a:pPr>
            <a:r>
              <a:rPr sz="3450" spc="33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450" spc="75" dirty="0">
                <a:solidFill>
                  <a:srgbClr val="FFFFFF"/>
                </a:solidFill>
                <a:latin typeface="Times New Roman"/>
                <a:cs typeface="Times New Roman"/>
              </a:rPr>
              <a:t>ice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079624"/>
            <a:ext cx="2765425" cy="2571115"/>
            <a:chOff x="12651342" y="4079624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100566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4701427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392506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100566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241300" indent="-520700">
              <a:lnSpc>
                <a:spcPct val="127499"/>
              </a:lnSpc>
              <a:spcBef>
                <a:spcPts val="3135"/>
              </a:spcBef>
            </a:pP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95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30969" y="7599381"/>
            <a:ext cx="2320925" cy="3037205"/>
            <a:chOff x="7730969" y="7599381"/>
            <a:chExt cx="2320925" cy="3037205"/>
          </a:xfrm>
        </p:grpSpPr>
        <p:sp>
          <p:nvSpPr>
            <p:cNvPr id="21" name="object 21"/>
            <p:cNvSpPr/>
            <p:nvPr/>
          </p:nvSpPr>
          <p:spPr>
            <a:xfrm>
              <a:off x="7730969" y="7599381"/>
              <a:ext cx="2320798" cy="30369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2850" y="7620323"/>
              <a:ext cx="2237028" cy="29531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41640" y="8690834"/>
              <a:ext cx="1717225" cy="5654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21166" y="4504899"/>
            <a:ext cx="13556615" cy="1720214"/>
            <a:chOff x="5021166" y="4504899"/>
            <a:chExt cx="13556615" cy="1720214"/>
          </a:xfrm>
        </p:grpSpPr>
        <p:sp>
          <p:nvSpPr>
            <p:cNvPr id="25" name="object 25"/>
            <p:cNvSpPr/>
            <p:nvPr/>
          </p:nvSpPr>
          <p:spPr>
            <a:xfrm>
              <a:off x="5021166" y="4799508"/>
              <a:ext cx="2505682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3049" y="4820450"/>
              <a:ext cx="2421915" cy="1047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09772" y="4799508"/>
              <a:ext cx="2505682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51656" y="4820450"/>
              <a:ext cx="2421884" cy="10470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54343" y="4504899"/>
              <a:ext cx="1323268" cy="17200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96200" y="4525841"/>
              <a:ext cx="1239491" cy="16363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528261" y="5057437"/>
              <a:ext cx="785316" cy="4502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70090" y="8714772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75" dirty="0">
                <a:solidFill>
                  <a:srgbClr val="FFFFFF"/>
                </a:solidFill>
                <a:latin typeface="Times New Roman"/>
                <a:cs typeface="Times New Roman"/>
              </a:rPr>
              <a:t>ck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562576" y="4964216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366967" y="4799508"/>
            <a:ext cx="1960880" cy="1130935"/>
            <a:chOff x="15366967" y="4799508"/>
            <a:chExt cx="1960880" cy="1130935"/>
          </a:xfrm>
        </p:grpSpPr>
        <p:sp>
          <p:nvSpPr>
            <p:cNvPr id="35" name="object 35"/>
            <p:cNvSpPr/>
            <p:nvPr/>
          </p:nvSpPr>
          <p:spPr>
            <a:xfrm>
              <a:off x="15366967" y="4799508"/>
              <a:ext cx="1960736" cy="11308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08892" y="4820450"/>
              <a:ext cx="1876927" cy="10470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8350" marR="5080" indent="-75628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Service Layer</a:t>
            </a:r>
            <a:r>
              <a:rPr spc="-45" dirty="0"/>
              <a:t> </a:t>
            </a:r>
            <a:r>
              <a:rPr spc="-140" dirty="0"/>
              <a:t>Testing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079624"/>
            <a:ext cx="2765425" cy="2571115"/>
            <a:chOff x="2366294" y="4079624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100566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2430" y="4607189"/>
              <a:ext cx="2073235" cy="76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91017" y="5277326"/>
              <a:ext cx="2136060" cy="565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4486523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27499"/>
              </a:lnSpc>
              <a:spcBef>
                <a:spcPts val="9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85" dirty="0">
                <a:solidFill>
                  <a:srgbClr val="FFFFFF"/>
                </a:solidFill>
                <a:latin typeface="Times New Roman"/>
                <a:cs typeface="Times New Roman"/>
              </a:rPr>
              <a:t>oller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079624"/>
            <a:ext cx="2765425" cy="2571115"/>
            <a:chOff x="7508797" y="4079624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100566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3634" y="4607189"/>
              <a:ext cx="2073235" cy="76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4465" y="5371564"/>
              <a:ext cx="1570632" cy="4711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100566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17220" marR="351155" indent="-258445">
              <a:lnSpc>
                <a:spcPct val="127499"/>
              </a:lnSpc>
              <a:spcBef>
                <a:spcPts val="3135"/>
              </a:spcBef>
            </a:pPr>
            <a:r>
              <a:rPr sz="3450" spc="39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6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-20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20" dirty="0">
                <a:solidFill>
                  <a:srgbClr val="FFFFFF"/>
                </a:solidFill>
                <a:latin typeface="Times New Roman"/>
                <a:cs typeface="Times New Roman"/>
              </a:rPr>
              <a:t>ye</a:t>
            </a:r>
            <a:r>
              <a:rPr sz="3450" spc="21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079624"/>
            <a:ext cx="2765425" cy="2571115"/>
            <a:chOff x="12651342" y="4079624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079624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100566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15310" y="4607189"/>
              <a:ext cx="2062764" cy="76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00130" y="5371564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100566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248285" marR="241300" indent="109855">
              <a:lnSpc>
                <a:spcPct val="127499"/>
              </a:lnSpc>
              <a:spcBef>
                <a:spcPts val="313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30969" y="7599381"/>
            <a:ext cx="2320925" cy="3037205"/>
            <a:chOff x="7730969" y="7599381"/>
            <a:chExt cx="2320925" cy="3037205"/>
          </a:xfrm>
        </p:grpSpPr>
        <p:sp>
          <p:nvSpPr>
            <p:cNvPr id="21" name="object 21"/>
            <p:cNvSpPr/>
            <p:nvPr/>
          </p:nvSpPr>
          <p:spPr>
            <a:xfrm>
              <a:off x="7730969" y="7599381"/>
              <a:ext cx="2320798" cy="303695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2850" y="7620323"/>
              <a:ext cx="2237028" cy="29531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41640" y="8690834"/>
              <a:ext cx="1717225" cy="5654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021166" y="4504899"/>
            <a:ext cx="13556615" cy="1720214"/>
            <a:chOff x="5021166" y="4504899"/>
            <a:chExt cx="13556615" cy="1720214"/>
          </a:xfrm>
        </p:grpSpPr>
        <p:sp>
          <p:nvSpPr>
            <p:cNvPr id="25" name="object 25"/>
            <p:cNvSpPr/>
            <p:nvPr/>
          </p:nvSpPr>
          <p:spPr>
            <a:xfrm>
              <a:off x="5021166" y="4799508"/>
              <a:ext cx="2505682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63049" y="4820450"/>
              <a:ext cx="2421915" cy="1047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09772" y="4799508"/>
              <a:ext cx="2505682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51656" y="4820450"/>
              <a:ext cx="2421884" cy="104708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54343" y="4504899"/>
              <a:ext cx="1323268" cy="172008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296200" y="4525841"/>
              <a:ext cx="1239491" cy="16363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528261" y="5057437"/>
              <a:ext cx="785316" cy="45024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070090" y="8714772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75" dirty="0">
                <a:solidFill>
                  <a:srgbClr val="FFFFFF"/>
                </a:solidFill>
                <a:latin typeface="Times New Roman"/>
                <a:cs typeface="Times New Roman"/>
              </a:rPr>
              <a:t>ck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562576" y="4964216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5366967" y="4799508"/>
            <a:ext cx="1960880" cy="1130935"/>
            <a:chOff x="15366967" y="4799508"/>
            <a:chExt cx="1960880" cy="1130935"/>
          </a:xfrm>
        </p:grpSpPr>
        <p:sp>
          <p:nvSpPr>
            <p:cNvPr id="35" name="object 35"/>
            <p:cNvSpPr/>
            <p:nvPr/>
          </p:nvSpPr>
          <p:spPr>
            <a:xfrm>
              <a:off x="15366967" y="4799508"/>
              <a:ext cx="1960736" cy="113085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408892" y="4820450"/>
              <a:ext cx="1876927" cy="10470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8350" marR="5080" indent="-756285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Service Layer</a:t>
            </a:r>
            <a:r>
              <a:rPr spc="-45" dirty="0"/>
              <a:t> </a:t>
            </a:r>
            <a:r>
              <a:rPr spc="-140" dirty="0"/>
              <a:t>Testing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740" y="984788"/>
            <a:ext cx="186067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Mocking Dependencies using</a:t>
            </a:r>
            <a:r>
              <a:rPr spc="-35" dirty="0"/>
              <a:t> </a:t>
            </a:r>
            <a:r>
              <a:rPr spc="-5" dirty="0"/>
              <a:t>Mockito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465" y="3167160"/>
            <a:ext cx="16755744" cy="6587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35609">
              <a:lnSpc>
                <a:spcPct val="110600"/>
              </a:lnSpc>
              <a:spcBef>
                <a:spcPts val="95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Mockito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mock()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method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- </a:t>
            </a:r>
            <a:r>
              <a:rPr sz="4100" spc="-175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can use </a:t>
            </a:r>
            <a:r>
              <a:rPr sz="4100" spc="10" dirty="0">
                <a:solidFill>
                  <a:srgbClr val="E4AF0A"/>
                </a:solidFill>
                <a:latin typeface="Palladio Uralic"/>
                <a:cs typeface="Palladio Uralic"/>
              </a:rPr>
              <a:t>Mockito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class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mock()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method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to 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create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mock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of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given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class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or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interface. This is the simplest 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way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to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 an</a:t>
            </a:r>
            <a:r>
              <a:rPr sz="4100" spc="-3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object.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</a:pPr>
            <a:endParaRPr sz="4500">
              <a:latin typeface="Palladio Uralic"/>
              <a:cs typeface="Palladio Uralic"/>
            </a:endParaRPr>
          </a:p>
          <a:p>
            <a:pPr marL="12700" marR="5080">
              <a:lnSpc>
                <a:spcPct val="110600"/>
              </a:lnSpc>
              <a:spcBef>
                <a:spcPts val="2745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Mockito @Mock Annotation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- </a:t>
            </a:r>
            <a:r>
              <a:rPr sz="4100" spc="-175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can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 an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using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@Mock 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annotation too.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It’s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useful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when we want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to use the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mocked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at  multiple places because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avoid calling mock()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method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multiple times. 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code becomes </a:t>
            </a:r>
            <a:r>
              <a:rPr sz="4100" spc="-10" dirty="0">
                <a:solidFill>
                  <a:srgbClr val="3E231A"/>
                </a:solidFill>
                <a:latin typeface="Palladio Uralic"/>
                <a:cs typeface="Palladio Uralic"/>
              </a:rPr>
              <a:t>more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readable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and we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can specify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name  that will be useful in case of</a:t>
            </a:r>
            <a:r>
              <a:rPr sz="4100" spc="-3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errors.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285" y="984788"/>
            <a:ext cx="167436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Mockito @InjectMocks Annotation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0465" y="2821622"/>
            <a:ext cx="16697960" cy="2790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When we want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to inject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 mocked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into another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mocked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object,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we 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can use @InjectMocks annotation. @InjectMock </a:t>
            </a:r>
            <a:r>
              <a:rPr sz="4100" spc="-5" dirty="0">
                <a:solidFill>
                  <a:srgbClr val="3E231A"/>
                </a:solidFill>
                <a:latin typeface="Palladio Uralic"/>
                <a:cs typeface="Palladio Uralic"/>
              </a:rPr>
              <a:t>creates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object  of the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class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and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injects the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that </a:t>
            </a:r>
            <a:r>
              <a:rPr sz="4100" spc="-15" dirty="0">
                <a:solidFill>
                  <a:srgbClr val="3E231A"/>
                </a:solidFill>
                <a:latin typeface="Palladio Uralic"/>
                <a:cs typeface="Palladio Uralic"/>
              </a:rPr>
              <a:t>are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marked with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the annotations 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@Mock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into</a:t>
            </a:r>
            <a:r>
              <a:rPr sz="4100" spc="-1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it.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45103" y="5815885"/>
            <a:ext cx="12813850" cy="4310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224" y="592978"/>
            <a:ext cx="88328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10" dirty="0">
                <a:latin typeface="Palladio Uralic"/>
                <a:cs typeface="Palladio Uralic"/>
              </a:rPr>
              <a:t>BDDMockito</a:t>
            </a:r>
            <a:r>
              <a:rPr b="0" spc="-65" dirty="0">
                <a:latin typeface="Palladio Uralic"/>
                <a:cs typeface="Palladio Uralic"/>
              </a:rPr>
              <a:t> </a:t>
            </a:r>
            <a:r>
              <a:rPr b="0" spc="-5" dirty="0">
                <a:latin typeface="Palladio Uralic"/>
                <a:cs typeface="Palladio Uralic"/>
              </a:rPr>
              <a:t>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50663" y="2362673"/>
            <a:ext cx="16587469" cy="2336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94205">
              <a:lnSpc>
                <a:spcPct val="110600"/>
              </a:lnSpc>
              <a:spcBef>
                <a:spcPts val="95"/>
              </a:spcBef>
            </a:pP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The Mockito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library is shipped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with a BDDMockito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class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which  </a:t>
            </a:r>
            <a:r>
              <a:rPr sz="4100" dirty="0">
                <a:solidFill>
                  <a:srgbClr val="3E231A"/>
                </a:solidFill>
                <a:latin typeface="Palladio Uralic"/>
                <a:cs typeface="Palladio Uralic"/>
              </a:rPr>
              <a:t>introduces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BDD-friendly</a:t>
            </a:r>
            <a:r>
              <a:rPr sz="4100" spc="-15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APIs.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239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Example: </a:t>
            </a:r>
            <a:r>
              <a:rPr sz="4100" b="1" spc="15" dirty="0">
                <a:solidFill>
                  <a:srgbClr val="3E231A"/>
                </a:solidFill>
                <a:latin typeface="Palladio Uralic"/>
                <a:cs typeface="Palladio Uralic"/>
              </a:rPr>
              <a:t>BDD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style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writing tests uses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//given //when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//then</a:t>
            </a:r>
            <a:r>
              <a:rPr sz="4100" b="1" spc="-2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comments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00211" y="4922213"/>
            <a:ext cx="14784157" cy="5600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2455" y="641468"/>
            <a:ext cx="117608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Palladio Uralic"/>
                <a:cs typeface="Palladio Uralic"/>
              </a:rPr>
              <a:t>Mockito </a:t>
            </a:r>
            <a:r>
              <a:rPr b="0" spc="-10" dirty="0">
                <a:latin typeface="Palladio Uralic"/>
                <a:cs typeface="Palladio Uralic"/>
              </a:rPr>
              <a:t>vs.</a:t>
            </a:r>
            <a:r>
              <a:rPr b="0" spc="-60" dirty="0">
                <a:latin typeface="Palladio Uralic"/>
                <a:cs typeface="Palladio Uralic"/>
              </a:rPr>
              <a:t> </a:t>
            </a:r>
            <a:r>
              <a:rPr b="0" spc="-10" dirty="0">
                <a:latin typeface="Palladio Uralic"/>
                <a:cs typeface="Palladio Uralic"/>
              </a:rPr>
              <a:t>BDDMockito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9181" y="2386912"/>
            <a:ext cx="12779375" cy="140779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The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traditional mocking in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Mockito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is </a:t>
            </a:r>
            <a:r>
              <a:rPr sz="4100" spc="10" dirty="0">
                <a:solidFill>
                  <a:srgbClr val="3E231A"/>
                </a:solidFill>
                <a:latin typeface="Palladio Uralic"/>
                <a:cs typeface="Palladio Uralic"/>
              </a:rPr>
              <a:t>performed</a:t>
            </a:r>
            <a:r>
              <a:rPr sz="4100" spc="-8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using</a:t>
            </a:r>
            <a:endParaRPr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when(obj).thenReturn()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in the Arrange</a:t>
            </a:r>
            <a:r>
              <a:rPr sz="4100" spc="-15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spc="5" dirty="0">
                <a:solidFill>
                  <a:srgbClr val="3E231A"/>
                </a:solidFill>
                <a:latin typeface="Palladio Uralic"/>
                <a:cs typeface="Palladio Uralic"/>
              </a:rPr>
              <a:t>step.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1892" y="4262519"/>
            <a:ext cx="15955116" cy="1461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5800" y="6110945"/>
            <a:ext cx="16108044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This BDDMockito allows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us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to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take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 more </a:t>
            </a:r>
            <a:r>
              <a:rPr sz="4100" b="1" spc="15" dirty="0">
                <a:solidFill>
                  <a:srgbClr val="3E231A"/>
                </a:solidFill>
                <a:latin typeface="Palladio Uralic"/>
                <a:cs typeface="Palladio Uralic"/>
              </a:rPr>
              <a:t>BDD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friendly approach 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arranging our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tests using</a:t>
            </a:r>
            <a:r>
              <a:rPr sz="4100" b="1" spc="-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given().willReturn().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7718" y="7952857"/>
            <a:ext cx="16083280" cy="1800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4515" y="607784"/>
            <a:ext cx="138772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5" dirty="0">
                <a:latin typeface="Palladio Uralic"/>
                <a:cs typeface="Palladio Uralic"/>
              </a:rPr>
              <a:t>Steps to </a:t>
            </a:r>
            <a:r>
              <a:rPr b="0" spc="-10" dirty="0">
                <a:latin typeface="Palladio Uralic"/>
                <a:cs typeface="Palladio Uralic"/>
              </a:rPr>
              <a:t>use BDDMockito</a:t>
            </a:r>
            <a:r>
              <a:rPr b="0" spc="-345" dirty="0">
                <a:latin typeface="Palladio Uralic"/>
                <a:cs typeface="Palladio Uralic"/>
              </a:rPr>
              <a:t> </a:t>
            </a:r>
            <a:r>
              <a:rPr b="0" spc="-10" dirty="0">
                <a:latin typeface="Palladio Uralic"/>
                <a:cs typeface="Palladio Uralic"/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9181" y="2795277"/>
            <a:ext cx="7193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1.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Add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static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import</a:t>
            </a:r>
            <a:r>
              <a:rPr sz="4100" b="1" spc="-8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statement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5800" y="5399826"/>
            <a:ext cx="83280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2. Use given().willReturn()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method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4795" y="6686089"/>
            <a:ext cx="17265233" cy="193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8391" y="3962668"/>
            <a:ext cx="11107305" cy="622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6195" marR="5080" indent="-1294130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Integration</a:t>
            </a:r>
            <a:r>
              <a:rPr spc="-20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55145" y="7066205"/>
            <a:ext cx="8256270" cy="129009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4100" b="1" spc="10" dirty="0" err="1">
                <a:solidFill>
                  <a:srgbClr val="3E231A"/>
                </a:solidFill>
                <a:latin typeface="Palladio Uralic"/>
                <a:cs typeface="Palladio Uralic"/>
              </a:rPr>
              <a:t>Mr.AMITAVA</a:t>
            </a:r>
            <a:r>
              <a:rPr lang="en-US" sz="4100" b="1" spc="10">
                <a:solidFill>
                  <a:srgbClr val="3E231A"/>
                </a:solidFill>
                <a:latin typeface="Palladio Uralic"/>
                <a:cs typeface="Palladio Uralic"/>
              </a:rPr>
              <a:t> CHATTERJEE</a:t>
            </a:r>
            <a:endParaRPr lang="en-US" sz="41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8407" y="640243"/>
            <a:ext cx="912939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Integration</a:t>
            </a:r>
            <a:r>
              <a:rPr spc="-65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4210" marR="5080">
              <a:lnSpc>
                <a:spcPct val="109600"/>
              </a:lnSpc>
              <a:spcBef>
                <a:spcPts val="95"/>
              </a:spcBef>
            </a:pP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As the </a:t>
            </a:r>
            <a:r>
              <a:rPr sz="37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name </a:t>
            </a: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suggests, integration tests focus </a:t>
            </a:r>
            <a:r>
              <a:rPr sz="37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on </a:t>
            </a: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integrating </a:t>
            </a:r>
            <a:r>
              <a:rPr sz="3700" b="1" spc="-5" dirty="0">
                <a:solidFill>
                  <a:srgbClr val="010000"/>
                </a:solidFill>
                <a:latin typeface="Palladio Uralic"/>
                <a:cs typeface="Palladio Uralic"/>
              </a:rPr>
              <a:t>different </a:t>
            </a: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layers </a:t>
            </a:r>
            <a:r>
              <a:rPr sz="37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of </a:t>
            </a: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the  application. That also means no mocking is</a:t>
            </a:r>
            <a:r>
              <a:rPr sz="3700" b="1" spc="-30" dirty="0">
                <a:solidFill>
                  <a:srgbClr val="010000"/>
                </a:solidFill>
                <a:latin typeface="Palladio Uralic"/>
                <a:cs typeface="Palladio Uralic"/>
              </a:rPr>
              <a:t> </a:t>
            </a:r>
            <a:r>
              <a:rPr sz="3700" b="1" dirty="0">
                <a:solidFill>
                  <a:srgbClr val="010000"/>
                </a:solidFill>
                <a:latin typeface="Palladio Uralic"/>
                <a:cs typeface="Palladio Uralic"/>
              </a:rPr>
              <a:t>involved.</a:t>
            </a:r>
            <a:endParaRPr sz="3700">
              <a:latin typeface="Palladio Uralic"/>
              <a:cs typeface="Palladio Uralic"/>
            </a:endParaRPr>
          </a:p>
          <a:p>
            <a:pPr marL="664210" marR="1414145">
              <a:lnSpc>
                <a:spcPct val="109600"/>
              </a:lnSpc>
              <a:spcBef>
                <a:spcPts val="2425"/>
              </a:spcBef>
            </a:pPr>
            <a:r>
              <a:rPr sz="3700" b="1" spc="-35" dirty="0">
                <a:latin typeface="Palladio Uralic"/>
                <a:cs typeface="Palladio Uralic"/>
              </a:rPr>
              <a:t>Basically, </a:t>
            </a:r>
            <a:r>
              <a:rPr sz="3700" b="1" dirty="0">
                <a:latin typeface="Palladio Uralic"/>
                <a:cs typeface="Palladio Uralic"/>
              </a:rPr>
              <a:t>we write integration tests </a:t>
            </a:r>
            <a:r>
              <a:rPr sz="3700" b="1" spc="5" dirty="0">
                <a:latin typeface="Palladio Uralic"/>
                <a:cs typeface="Palladio Uralic"/>
              </a:rPr>
              <a:t>for </a:t>
            </a:r>
            <a:r>
              <a:rPr sz="3700" b="1" dirty="0">
                <a:latin typeface="Palladio Uralic"/>
                <a:cs typeface="Palladio Uralic"/>
              </a:rPr>
              <a:t>testing </a:t>
            </a:r>
            <a:r>
              <a:rPr sz="3700" b="1" spc="5" dirty="0">
                <a:latin typeface="Palladio Uralic"/>
                <a:cs typeface="Palladio Uralic"/>
              </a:rPr>
              <a:t>a </a:t>
            </a:r>
            <a:r>
              <a:rPr sz="3700" b="1" dirty="0">
                <a:latin typeface="Palladio Uralic"/>
                <a:cs typeface="Palladio Uralic"/>
              </a:rPr>
              <a:t>feature which </a:t>
            </a:r>
            <a:r>
              <a:rPr sz="3700" b="1" spc="5" dirty="0">
                <a:latin typeface="Palladio Uralic"/>
                <a:cs typeface="Palladio Uralic"/>
              </a:rPr>
              <a:t>may </a:t>
            </a:r>
            <a:r>
              <a:rPr sz="3700" b="1" dirty="0">
                <a:latin typeface="Palladio Uralic"/>
                <a:cs typeface="Palladio Uralic"/>
              </a:rPr>
              <a:t>involve  interaction </a:t>
            </a:r>
            <a:r>
              <a:rPr sz="3700" b="1" spc="5" dirty="0">
                <a:latin typeface="Palladio Uralic"/>
                <a:cs typeface="Palladio Uralic"/>
              </a:rPr>
              <a:t>with </a:t>
            </a:r>
            <a:r>
              <a:rPr sz="3700" b="1" dirty="0">
                <a:latin typeface="Palladio Uralic"/>
                <a:cs typeface="Palladio Uralic"/>
              </a:rPr>
              <a:t>multiple</a:t>
            </a:r>
            <a:r>
              <a:rPr sz="3700" b="1" spc="-25" dirty="0">
                <a:latin typeface="Palladio Uralic"/>
                <a:cs typeface="Palladio Uralic"/>
              </a:rPr>
              <a:t> </a:t>
            </a:r>
            <a:r>
              <a:rPr sz="3700" b="1" dirty="0">
                <a:latin typeface="Palladio Uralic"/>
                <a:cs typeface="Palladio Uralic"/>
              </a:rPr>
              <a:t>components.</a:t>
            </a:r>
            <a:endParaRPr sz="37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0787" y="8371630"/>
            <a:ext cx="17884775" cy="22453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Examples: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Employee Management Feature (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EmployeeRepository,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EmployeeService,</a:t>
            </a:r>
            <a:r>
              <a:rPr sz="3300" spc="14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10" dirty="0">
                <a:solidFill>
                  <a:srgbClr val="3E231A"/>
                </a:solidFill>
                <a:latin typeface="Palladio Uralic"/>
                <a:cs typeface="Palladio Uralic"/>
              </a:rPr>
              <a:t>EmployeeController).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User Management Feature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(UserController,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UserService, and</a:t>
            </a:r>
            <a:r>
              <a:rPr sz="3300" spc="2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UserRepository).</a:t>
            </a:r>
            <a:endParaRPr sz="330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3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Login Feature </a:t>
            </a:r>
            <a:r>
              <a:rPr sz="3300" spc="-25" dirty="0">
                <a:solidFill>
                  <a:srgbClr val="3E231A"/>
                </a:solidFill>
                <a:latin typeface="Palladio Uralic"/>
                <a:cs typeface="Palladio Uralic"/>
              </a:rPr>
              <a:t>(LoginRespository, LoginController,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Login Service)</a:t>
            </a:r>
            <a:r>
              <a:rPr sz="3300" spc="3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3300" spc="-5" dirty="0">
                <a:solidFill>
                  <a:srgbClr val="3E231A"/>
                </a:solidFill>
                <a:latin typeface="Palladio Uralic"/>
                <a:cs typeface="Palladio Uralic"/>
              </a:rPr>
              <a:t>etc</a:t>
            </a:r>
            <a:endParaRPr sz="33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366294" y="5430368"/>
            <a:ext cx="2765425" cy="2571115"/>
            <a:chOff x="2366294" y="5430368"/>
            <a:chExt cx="2765425" cy="2571115"/>
          </a:xfrm>
        </p:grpSpPr>
        <p:sp>
          <p:nvSpPr>
            <p:cNvPr id="6" name="object 6"/>
            <p:cNvSpPr/>
            <p:nvPr/>
          </p:nvSpPr>
          <p:spPr>
            <a:xfrm>
              <a:off x="2366294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08178" y="5451310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2430" y="5957933"/>
              <a:ext cx="2073235" cy="7643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91017" y="6628070"/>
              <a:ext cx="2136060" cy="565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33237" y="5837268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27499"/>
              </a:lnSpc>
              <a:spcBef>
                <a:spcPts val="9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85" dirty="0">
                <a:solidFill>
                  <a:srgbClr val="FFFFFF"/>
                </a:solidFill>
                <a:latin typeface="Times New Roman"/>
                <a:cs typeface="Times New Roman"/>
              </a:rPr>
              <a:t>oller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08797" y="5430368"/>
            <a:ext cx="2765425" cy="2571115"/>
            <a:chOff x="7508797" y="5430368"/>
            <a:chExt cx="2765425" cy="2571115"/>
          </a:xfrm>
        </p:grpSpPr>
        <p:sp>
          <p:nvSpPr>
            <p:cNvPr id="12" name="object 12"/>
            <p:cNvSpPr/>
            <p:nvPr/>
          </p:nvSpPr>
          <p:spPr>
            <a:xfrm>
              <a:off x="7508797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50680" y="5451310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63634" y="5957933"/>
              <a:ext cx="2073235" cy="7643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04465" y="6722308"/>
              <a:ext cx="1570632" cy="4711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550680" y="5451310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17220" marR="351155" indent="-258445">
              <a:lnSpc>
                <a:spcPct val="127499"/>
              </a:lnSpc>
              <a:spcBef>
                <a:spcPts val="3135"/>
              </a:spcBef>
            </a:pPr>
            <a:r>
              <a:rPr sz="3450" spc="39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6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-20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20" dirty="0">
                <a:solidFill>
                  <a:srgbClr val="FFFFFF"/>
                </a:solidFill>
                <a:latin typeface="Times New Roman"/>
                <a:cs typeface="Times New Roman"/>
              </a:rPr>
              <a:t>ye</a:t>
            </a:r>
            <a:r>
              <a:rPr sz="3450" spc="21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651342" y="5430368"/>
            <a:ext cx="2765425" cy="2571115"/>
            <a:chOff x="12651342" y="5430368"/>
            <a:chExt cx="2765425" cy="2571115"/>
          </a:xfrm>
        </p:grpSpPr>
        <p:sp>
          <p:nvSpPr>
            <p:cNvPr id="18" name="object 18"/>
            <p:cNvSpPr/>
            <p:nvPr/>
          </p:nvSpPr>
          <p:spPr>
            <a:xfrm>
              <a:off x="12651342" y="5430368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693225" y="5451310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15310" y="5957933"/>
              <a:ext cx="2062764" cy="7643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0130" y="6722308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693225" y="5451310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248285" marR="241300" indent="109855">
              <a:lnSpc>
                <a:spcPct val="127499"/>
              </a:lnSpc>
              <a:spcBef>
                <a:spcPts val="313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1166" y="5855643"/>
            <a:ext cx="13556615" cy="1720214"/>
            <a:chOff x="5021166" y="5855643"/>
            <a:chExt cx="13556615" cy="1720214"/>
          </a:xfrm>
        </p:grpSpPr>
        <p:sp>
          <p:nvSpPr>
            <p:cNvPr id="24" name="object 24"/>
            <p:cNvSpPr/>
            <p:nvPr/>
          </p:nvSpPr>
          <p:spPr>
            <a:xfrm>
              <a:off x="5021166" y="6150252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63049" y="6171194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09772" y="6150252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51656" y="6171194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254343" y="5855643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296200" y="5876585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28261" y="6408181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7562576" y="6314961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366967" y="6150252"/>
            <a:ext cx="1960880" cy="1130935"/>
            <a:chOff x="15366967" y="6150252"/>
            <a:chExt cx="1960880" cy="1130935"/>
          </a:xfrm>
        </p:grpSpPr>
        <p:sp>
          <p:nvSpPr>
            <p:cNvPr id="33" name="object 33"/>
            <p:cNvSpPr/>
            <p:nvPr/>
          </p:nvSpPr>
          <p:spPr>
            <a:xfrm>
              <a:off x="15366967" y="6150252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08892" y="6171194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645052"/>
            <a:ext cx="2765425" cy="2571115"/>
            <a:chOff x="2366294" y="4645052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665993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5172617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957933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5051952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roller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645052"/>
            <a:ext cx="2765425" cy="2571115"/>
            <a:chOff x="7508797" y="4645052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665993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5266855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957933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609600" indent="-151765">
              <a:lnSpc>
                <a:spcPct val="127499"/>
              </a:lnSpc>
              <a:spcBef>
                <a:spcPts val="3135"/>
              </a:spcBef>
            </a:pPr>
            <a:r>
              <a:rPr sz="3450" spc="33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450" spc="75" dirty="0">
                <a:solidFill>
                  <a:srgbClr val="FFFFFF"/>
                </a:solidFill>
                <a:latin typeface="Times New Roman"/>
                <a:cs typeface="Times New Roman"/>
              </a:rPr>
              <a:t>ice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645052"/>
            <a:ext cx="2765425" cy="2571115"/>
            <a:chOff x="12651342" y="4645052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665993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5266855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957933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241300" indent="-520700">
              <a:lnSpc>
                <a:spcPct val="127499"/>
              </a:lnSpc>
              <a:spcBef>
                <a:spcPts val="3135"/>
              </a:spcBef>
            </a:pP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95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1166" y="5070327"/>
            <a:ext cx="13556615" cy="1720214"/>
            <a:chOff x="5021166" y="5070327"/>
            <a:chExt cx="13556615" cy="1720214"/>
          </a:xfrm>
        </p:grpSpPr>
        <p:sp>
          <p:nvSpPr>
            <p:cNvPr id="21" name="object 21"/>
            <p:cNvSpPr/>
            <p:nvPr/>
          </p:nvSpPr>
          <p:spPr>
            <a:xfrm>
              <a:off x="5021166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3049" y="5385877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09772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1656" y="5385877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4343" y="5070327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96200" y="5091269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8261" y="5622865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62576" y="552964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366967" y="5364936"/>
            <a:ext cx="1960880" cy="1130935"/>
            <a:chOff x="15366967" y="5364936"/>
            <a:chExt cx="1960880" cy="1130935"/>
          </a:xfrm>
        </p:grpSpPr>
        <p:sp>
          <p:nvSpPr>
            <p:cNvPr id="30" name="object 30"/>
            <p:cNvSpPr/>
            <p:nvPr/>
          </p:nvSpPr>
          <p:spPr>
            <a:xfrm>
              <a:off x="15366967" y="5364936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08892" y="5385877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6195" marR="5080" indent="-1294130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Integration</a:t>
            </a:r>
            <a:r>
              <a:rPr spc="-20" dirty="0"/>
              <a:t> </a:t>
            </a:r>
            <a:r>
              <a:rPr spc="-140" dirty="0"/>
              <a:t>Testing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768491" y="7903186"/>
            <a:ext cx="1960880" cy="2562225"/>
            <a:chOff x="2768491" y="7903186"/>
            <a:chExt cx="1960880" cy="2562225"/>
          </a:xfrm>
        </p:grpSpPr>
        <p:sp>
          <p:nvSpPr>
            <p:cNvPr id="34" name="object 34"/>
            <p:cNvSpPr/>
            <p:nvPr/>
          </p:nvSpPr>
          <p:spPr>
            <a:xfrm>
              <a:off x="2768491" y="7903186"/>
              <a:ext cx="1960736" cy="25616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10396" y="7924128"/>
              <a:ext cx="1876927" cy="24778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435" y="9088728"/>
              <a:ext cx="1717225" cy="5654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927650" y="9117430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75" dirty="0">
                <a:solidFill>
                  <a:srgbClr val="FFFFFF"/>
                </a:solidFill>
                <a:latin typeface="Times New Roman"/>
                <a:cs typeface="Times New Roman"/>
              </a:rPr>
              <a:t>ck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83431" y="8115051"/>
            <a:ext cx="1130935" cy="1130935"/>
            <a:chOff x="3183431" y="8115051"/>
            <a:chExt cx="1130935" cy="1130935"/>
          </a:xfrm>
        </p:grpSpPr>
        <p:sp>
          <p:nvSpPr>
            <p:cNvPr id="39" name="object 39"/>
            <p:cNvSpPr/>
            <p:nvPr/>
          </p:nvSpPr>
          <p:spPr>
            <a:xfrm>
              <a:off x="3183431" y="8115051"/>
              <a:ext cx="1130855" cy="113085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24760" y="8135448"/>
              <a:ext cx="1048198" cy="10481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261495" y="8581697"/>
            <a:ext cx="5979160" cy="1205230"/>
            <a:chOff x="6261495" y="8581697"/>
            <a:chExt cx="5979160" cy="1205230"/>
          </a:xfrm>
        </p:grpSpPr>
        <p:sp>
          <p:nvSpPr>
            <p:cNvPr id="42" name="object 42"/>
            <p:cNvSpPr/>
            <p:nvPr/>
          </p:nvSpPr>
          <p:spPr>
            <a:xfrm>
              <a:off x="6261495" y="8581697"/>
              <a:ext cx="5978571" cy="120460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03378" y="8602638"/>
              <a:ext cx="5894804" cy="1120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72556" y="8816485"/>
              <a:ext cx="4167412" cy="76437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303378" y="8602638"/>
            <a:ext cx="5895340" cy="112141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4100" spc="130" dirty="0">
                <a:solidFill>
                  <a:srgbClr val="FFFFFF"/>
                </a:solidFill>
                <a:latin typeface="Times New Roman"/>
                <a:cs typeface="Times New Roman"/>
              </a:rPr>
              <a:t>@SpringBootTest</a:t>
            </a:r>
            <a:endParaRPr sz="4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Unit </a:t>
            </a:r>
            <a:r>
              <a:rPr spc="-235" dirty="0"/>
              <a:t>Test </a:t>
            </a:r>
            <a:r>
              <a:rPr spc="-10" dirty="0"/>
              <a:t>Naming</a:t>
            </a:r>
            <a:r>
              <a:rPr spc="155" dirty="0"/>
              <a:t> </a:t>
            </a:r>
            <a:r>
              <a:rPr spc="-5" dirty="0"/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85121" y="6595381"/>
            <a:ext cx="8256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Mr. </a:t>
            </a:r>
            <a:r>
              <a:rPr lang="en-US" sz="4100" b="1" spc="10">
                <a:solidFill>
                  <a:srgbClr val="3E231A"/>
                </a:solidFill>
                <a:latin typeface="Palladio Uralic"/>
                <a:cs typeface="Palladio Uralic"/>
              </a:rPr>
              <a:t>Amitava Chatterjee</a:t>
            </a:r>
            <a:endParaRPr sz="41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66294" y="4645052"/>
            <a:ext cx="2765425" cy="2571115"/>
            <a:chOff x="2366294" y="4645052"/>
            <a:chExt cx="2765425" cy="2571115"/>
          </a:xfrm>
        </p:grpSpPr>
        <p:sp>
          <p:nvSpPr>
            <p:cNvPr id="3" name="object 3"/>
            <p:cNvSpPr/>
            <p:nvPr/>
          </p:nvSpPr>
          <p:spPr>
            <a:xfrm>
              <a:off x="2366294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8178" y="4665993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1017" y="5172617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30794" y="5957933"/>
              <a:ext cx="1266977" cy="6282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733237" y="5051952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marR="5080" indent="-431800">
              <a:lnSpc>
                <a:spcPct val="127499"/>
              </a:lnSpc>
              <a:spcBef>
                <a:spcPts val="95"/>
              </a:spcBef>
            </a:pP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roller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508797" y="4645052"/>
            <a:ext cx="2765425" cy="2571115"/>
            <a:chOff x="7508797" y="4645052"/>
            <a:chExt cx="2765425" cy="2571115"/>
          </a:xfrm>
        </p:grpSpPr>
        <p:sp>
          <p:nvSpPr>
            <p:cNvPr id="9" name="object 9"/>
            <p:cNvSpPr/>
            <p:nvPr/>
          </p:nvSpPr>
          <p:spPr>
            <a:xfrm>
              <a:off x="7508797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0680" y="4665993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4465" y="5266855"/>
              <a:ext cx="1570632" cy="4711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82470" y="5957933"/>
              <a:ext cx="1256506" cy="62825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550680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609600" indent="-151765">
              <a:lnSpc>
                <a:spcPct val="127499"/>
              </a:lnSpc>
              <a:spcBef>
                <a:spcPts val="3135"/>
              </a:spcBef>
            </a:pPr>
            <a:r>
              <a:rPr sz="3450" spc="33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450" spc="75" dirty="0">
                <a:solidFill>
                  <a:srgbClr val="FFFFFF"/>
                </a:solidFill>
                <a:latin typeface="Times New Roman"/>
                <a:cs typeface="Times New Roman"/>
              </a:rPr>
              <a:t>ice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651342" y="4645052"/>
            <a:ext cx="2765425" cy="2571115"/>
            <a:chOff x="12651342" y="4645052"/>
            <a:chExt cx="2765425" cy="2571115"/>
          </a:xfrm>
        </p:grpSpPr>
        <p:sp>
          <p:nvSpPr>
            <p:cNvPr id="15" name="object 15"/>
            <p:cNvSpPr/>
            <p:nvPr/>
          </p:nvSpPr>
          <p:spPr>
            <a:xfrm>
              <a:off x="12651342" y="4645052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693225" y="4665993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0130" y="5266855"/>
              <a:ext cx="2272182" cy="6701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423675" y="5957933"/>
              <a:ext cx="1256506" cy="62825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693225" y="4665994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768350" marR="241300" indent="-520700">
              <a:lnSpc>
                <a:spcPct val="127499"/>
              </a:lnSpc>
              <a:spcBef>
                <a:spcPts val="3135"/>
              </a:spcBef>
            </a:pP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95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21166" y="5070327"/>
            <a:ext cx="13556615" cy="1720214"/>
            <a:chOff x="5021166" y="5070327"/>
            <a:chExt cx="13556615" cy="1720214"/>
          </a:xfrm>
        </p:grpSpPr>
        <p:sp>
          <p:nvSpPr>
            <p:cNvPr id="21" name="object 21"/>
            <p:cNvSpPr/>
            <p:nvPr/>
          </p:nvSpPr>
          <p:spPr>
            <a:xfrm>
              <a:off x="5021166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3049" y="5385877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09772" y="5364936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1656" y="5385877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4343" y="5070327"/>
              <a:ext cx="1323268" cy="17200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96200" y="5091269"/>
              <a:ext cx="1239491" cy="16363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8261" y="5622865"/>
              <a:ext cx="785316" cy="4502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62576" y="5529644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366967" y="5364936"/>
            <a:ext cx="1960880" cy="1130935"/>
            <a:chOff x="15366967" y="5364936"/>
            <a:chExt cx="1960880" cy="1130935"/>
          </a:xfrm>
        </p:grpSpPr>
        <p:sp>
          <p:nvSpPr>
            <p:cNvPr id="30" name="object 30"/>
            <p:cNvSpPr/>
            <p:nvPr/>
          </p:nvSpPr>
          <p:spPr>
            <a:xfrm>
              <a:off x="15366967" y="5364936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408892" y="5385877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06195" marR="5080" indent="-1294130">
              <a:lnSpc>
                <a:spcPct val="109900"/>
              </a:lnSpc>
              <a:spcBef>
                <a:spcPts val="105"/>
              </a:spcBef>
            </a:pPr>
            <a:r>
              <a:rPr spc="-10" dirty="0"/>
              <a:t>Spring </a:t>
            </a:r>
            <a:r>
              <a:rPr spc="-5" dirty="0"/>
              <a:t>Boot </a:t>
            </a:r>
            <a:r>
              <a:rPr spc="-10" dirty="0"/>
              <a:t>Application  </a:t>
            </a:r>
            <a:r>
              <a:rPr spc="-5" dirty="0"/>
              <a:t>Integration</a:t>
            </a:r>
            <a:r>
              <a:rPr spc="-20" dirty="0"/>
              <a:t> </a:t>
            </a:r>
            <a:r>
              <a:rPr spc="-140" dirty="0"/>
              <a:t>Testing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2768491" y="7903186"/>
            <a:ext cx="1960880" cy="2562225"/>
            <a:chOff x="2768491" y="7903186"/>
            <a:chExt cx="1960880" cy="2562225"/>
          </a:xfrm>
        </p:grpSpPr>
        <p:sp>
          <p:nvSpPr>
            <p:cNvPr id="34" name="object 34"/>
            <p:cNvSpPr/>
            <p:nvPr/>
          </p:nvSpPr>
          <p:spPr>
            <a:xfrm>
              <a:off x="2768491" y="7903186"/>
              <a:ext cx="1960736" cy="25616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10396" y="7924128"/>
              <a:ext cx="1876927" cy="247786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00435" y="9088728"/>
              <a:ext cx="1717225" cy="56542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927650" y="9117430"/>
            <a:ext cx="1642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75" dirty="0">
                <a:solidFill>
                  <a:srgbClr val="FFFFFF"/>
                </a:solidFill>
                <a:latin typeface="Times New Roman"/>
                <a:cs typeface="Times New Roman"/>
              </a:rPr>
              <a:t>ck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83431" y="8115051"/>
            <a:ext cx="1130935" cy="1130935"/>
            <a:chOff x="3183431" y="8115051"/>
            <a:chExt cx="1130935" cy="1130935"/>
          </a:xfrm>
        </p:grpSpPr>
        <p:sp>
          <p:nvSpPr>
            <p:cNvPr id="39" name="object 39"/>
            <p:cNvSpPr/>
            <p:nvPr/>
          </p:nvSpPr>
          <p:spPr>
            <a:xfrm>
              <a:off x="3183431" y="8115051"/>
              <a:ext cx="1130855" cy="113085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224760" y="8135448"/>
              <a:ext cx="1048198" cy="104819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6261495" y="8581697"/>
            <a:ext cx="5979160" cy="1205230"/>
            <a:chOff x="6261495" y="8581697"/>
            <a:chExt cx="5979160" cy="1205230"/>
          </a:xfrm>
        </p:grpSpPr>
        <p:sp>
          <p:nvSpPr>
            <p:cNvPr id="42" name="object 42"/>
            <p:cNvSpPr/>
            <p:nvPr/>
          </p:nvSpPr>
          <p:spPr>
            <a:xfrm>
              <a:off x="6261495" y="8581697"/>
              <a:ext cx="5978571" cy="120460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03378" y="8602638"/>
              <a:ext cx="5894804" cy="112083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72556" y="8816485"/>
              <a:ext cx="4167412" cy="76437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303378" y="8602638"/>
            <a:ext cx="5895340" cy="112141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sz="4100" spc="130" dirty="0">
                <a:solidFill>
                  <a:srgbClr val="FFFFFF"/>
                </a:solidFill>
                <a:latin typeface="Times New Roman"/>
                <a:cs typeface="Times New Roman"/>
              </a:rPr>
              <a:t>@SpringBootTest</a:t>
            </a:r>
            <a:endParaRPr sz="4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7646" y="772919"/>
            <a:ext cx="151218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Spring </a:t>
            </a:r>
            <a:r>
              <a:rPr spc="-5" dirty="0"/>
              <a:t>Boot Integration</a:t>
            </a:r>
            <a:r>
              <a:rPr spc="-40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2333" y="2405854"/>
            <a:ext cx="11047730" cy="572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100"/>
              </a:lnSpc>
              <a:spcBef>
                <a:spcPts val="95"/>
              </a:spcBef>
            </a:pPr>
            <a:r>
              <a:rPr sz="4100" spc="-70" dirty="0">
                <a:latin typeface="Arial"/>
                <a:cs typeface="Arial"/>
              </a:rPr>
              <a:t>1.</a:t>
            </a:r>
            <a:r>
              <a:rPr sz="4100" b="1" spc="-70" dirty="0">
                <a:latin typeface="Arial"/>
                <a:cs typeface="Arial"/>
              </a:rPr>
              <a:t>@SpringBootTest </a:t>
            </a:r>
            <a:r>
              <a:rPr sz="4100" b="1" spc="10" dirty="0">
                <a:latin typeface="Arial"/>
                <a:cs typeface="Arial"/>
              </a:rPr>
              <a:t>annotation </a:t>
            </a:r>
            <a:r>
              <a:rPr sz="4100" b="1" dirty="0">
                <a:latin typeface="Arial"/>
                <a:cs typeface="Arial"/>
              </a:rPr>
              <a:t>overview  </a:t>
            </a:r>
            <a:r>
              <a:rPr sz="4100" spc="20" dirty="0">
                <a:latin typeface="Arial"/>
                <a:cs typeface="Arial"/>
              </a:rPr>
              <a:t>2.</a:t>
            </a:r>
            <a:r>
              <a:rPr sz="4100" b="1" spc="20" dirty="0">
                <a:latin typeface="Arial"/>
                <a:cs typeface="Arial"/>
              </a:rPr>
              <a:t>Integration </a:t>
            </a:r>
            <a:r>
              <a:rPr sz="4100" b="1" spc="45" dirty="0">
                <a:latin typeface="Arial"/>
                <a:cs typeface="Arial"/>
              </a:rPr>
              <a:t>test </a:t>
            </a:r>
            <a:r>
              <a:rPr sz="4100" b="1" spc="-10" dirty="0">
                <a:latin typeface="Arial"/>
                <a:cs typeface="Arial"/>
              </a:rPr>
              <a:t>save </a:t>
            </a:r>
            <a:r>
              <a:rPr sz="4100" b="1" spc="20" dirty="0">
                <a:latin typeface="Arial"/>
                <a:cs typeface="Arial"/>
              </a:rPr>
              <a:t>employee </a:t>
            </a:r>
            <a:r>
              <a:rPr sz="4100" b="1" spc="30" dirty="0">
                <a:latin typeface="Arial"/>
                <a:cs typeface="Arial"/>
              </a:rPr>
              <a:t>feature  </a:t>
            </a:r>
            <a:r>
              <a:rPr sz="4100" spc="20" dirty="0">
                <a:latin typeface="Arial"/>
                <a:cs typeface="Arial"/>
              </a:rPr>
              <a:t>3.</a:t>
            </a:r>
            <a:r>
              <a:rPr sz="4100" b="1" spc="20" dirty="0">
                <a:latin typeface="Arial"/>
                <a:cs typeface="Arial"/>
              </a:rPr>
              <a:t>Integration </a:t>
            </a:r>
            <a:r>
              <a:rPr sz="4100" b="1" spc="45" dirty="0">
                <a:latin typeface="Arial"/>
                <a:cs typeface="Arial"/>
              </a:rPr>
              <a:t>test </a:t>
            </a:r>
            <a:r>
              <a:rPr sz="4100" b="1" spc="60" dirty="0">
                <a:latin typeface="Arial"/>
                <a:cs typeface="Arial"/>
              </a:rPr>
              <a:t>get </a:t>
            </a:r>
            <a:r>
              <a:rPr sz="4100" b="1" spc="-25" dirty="0">
                <a:latin typeface="Arial"/>
                <a:cs typeface="Arial"/>
              </a:rPr>
              <a:t>all </a:t>
            </a:r>
            <a:r>
              <a:rPr sz="4100" b="1" spc="10" dirty="0">
                <a:latin typeface="Arial"/>
                <a:cs typeface="Arial"/>
              </a:rPr>
              <a:t>employees </a:t>
            </a:r>
            <a:r>
              <a:rPr sz="4100" b="1" spc="30" dirty="0">
                <a:latin typeface="Arial"/>
                <a:cs typeface="Arial"/>
              </a:rPr>
              <a:t>feature  </a:t>
            </a:r>
            <a:r>
              <a:rPr sz="4100" spc="20" dirty="0">
                <a:latin typeface="Arial"/>
                <a:cs typeface="Arial"/>
              </a:rPr>
              <a:t>4.</a:t>
            </a:r>
            <a:r>
              <a:rPr sz="4100" b="1" spc="20" dirty="0">
                <a:latin typeface="Arial"/>
                <a:cs typeface="Arial"/>
              </a:rPr>
              <a:t>Integration </a:t>
            </a:r>
            <a:r>
              <a:rPr sz="4100" b="1" spc="45" dirty="0">
                <a:latin typeface="Arial"/>
                <a:cs typeface="Arial"/>
              </a:rPr>
              <a:t>test </a:t>
            </a:r>
            <a:r>
              <a:rPr sz="4100" b="1" spc="60" dirty="0">
                <a:latin typeface="Arial"/>
                <a:cs typeface="Arial"/>
              </a:rPr>
              <a:t>get </a:t>
            </a:r>
            <a:r>
              <a:rPr sz="4100" b="1" spc="20" dirty="0">
                <a:latin typeface="Arial"/>
                <a:cs typeface="Arial"/>
              </a:rPr>
              <a:t>employee </a:t>
            </a:r>
            <a:r>
              <a:rPr sz="4100" b="1" spc="-65" dirty="0">
                <a:latin typeface="Arial"/>
                <a:cs typeface="Arial"/>
              </a:rPr>
              <a:t>by </a:t>
            </a:r>
            <a:r>
              <a:rPr sz="4100" b="1" spc="-35" dirty="0">
                <a:latin typeface="Arial"/>
                <a:cs typeface="Arial"/>
              </a:rPr>
              <a:t>id</a:t>
            </a:r>
            <a:r>
              <a:rPr sz="4100" b="1" spc="-90" dirty="0">
                <a:latin typeface="Arial"/>
                <a:cs typeface="Arial"/>
              </a:rPr>
              <a:t> </a:t>
            </a:r>
            <a:r>
              <a:rPr sz="4100" b="1" spc="30" dirty="0">
                <a:latin typeface="Arial"/>
                <a:cs typeface="Arial"/>
              </a:rPr>
              <a:t>feature  </a:t>
            </a:r>
            <a:r>
              <a:rPr sz="4100" spc="20" dirty="0">
                <a:latin typeface="Arial"/>
                <a:cs typeface="Arial"/>
              </a:rPr>
              <a:t>5.</a:t>
            </a:r>
            <a:r>
              <a:rPr sz="4100" b="1" spc="20" dirty="0">
                <a:latin typeface="Arial"/>
                <a:cs typeface="Arial"/>
              </a:rPr>
              <a:t>Integration </a:t>
            </a:r>
            <a:r>
              <a:rPr sz="4100" b="1" spc="45" dirty="0">
                <a:latin typeface="Arial"/>
                <a:cs typeface="Arial"/>
              </a:rPr>
              <a:t>test </a:t>
            </a:r>
            <a:r>
              <a:rPr sz="4100" b="1" spc="35" dirty="0">
                <a:latin typeface="Arial"/>
                <a:cs typeface="Arial"/>
              </a:rPr>
              <a:t>update </a:t>
            </a:r>
            <a:r>
              <a:rPr sz="4100" b="1" spc="20" dirty="0">
                <a:latin typeface="Arial"/>
                <a:cs typeface="Arial"/>
              </a:rPr>
              <a:t>employee </a:t>
            </a:r>
            <a:r>
              <a:rPr sz="4100" b="1" spc="30" dirty="0">
                <a:latin typeface="Arial"/>
                <a:cs typeface="Arial"/>
              </a:rPr>
              <a:t>feature  </a:t>
            </a:r>
            <a:r>
              <a:rPr sz="4100" spc="20" dirty="0">
                <a:latin typeface="Arial"/>
                <a:cs typeface="Arial"/>
              </a:rPr>
              <a:t>6.</a:t>
            </a:r>
            <a:r>
              <a:rPr sz="4100" b="1" spc="20" dirty="0">
                <a:latin typeface="Arial"/>
                <a:cs typeface="Arial"/>
              </a:rPr>
              <a:t>Integration </a:t>
            </a:r>
            <a:r>
              <a:rPr sz="4100" b="1" spc="45" dirty="0">
                <a:latin typeface="Arial"/>
                <a:cs typeface="Arial"/>
              </a:rPr>
              <a:t>test delete </a:t>
            </a:r>
            <a:r>
              <a:rPr sz="4100" b="1" spc="20" dirty="0">
                <a:latin typeface="Arial"/>
                <a:cs typeface="Arial"/>
              </a:rPr>
              <a:t>employee</a:t>
            </a:r>
            <a:r>
              <a:rPr sz="4100" b="1" spc="-114" dirty="0">
                <a:latin typeface="Arial"/>
                <a:cs typeface="Arial"/>
              </a:rPr>
              <a:t> </a:t>
            </a:r>
            <a:r>
              <a:rPr sz="4100" b="1" spc="30" dirty="0">
                <a:latin typeface="Arial"/>
                <a:cs typeface="Arial"/>
              </a:rPr>
              <a:t>feature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9960" y="649059"/>
            <a:ext cx="81965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@SpringBootTest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03728" y="7750244"/>
            <a:ext cx="2548255" cy="2571115"/>
            <a:chOff x="3403728" y="7750244"/>
            <a:chExt cx="2548255" cy="2571115"/>
          </a:xfrm>
        </p:grpSpPr>
        <p:sp>
          <p:nvSpPr>
            <p:cNvPr id="4" name="object 4"/>
            <p:cNvSpPr/>
            <p:nvPr/>
          </p:nvSpPr>
          <p:spPr>
            <a:xfrm>
              <a:off x="3403728" y="7750244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5612" y="7771187"/>
              <a:ext cx="2464406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22926" y="8271999"/>
              <a:ext cx="2136060" cy="565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62703" y="9067786"/>
              <a:ext cx="1266977" cy="6177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445612" y="7771187"/>
            <a:ext cx="246443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60400" marR="221615" indent="-431800">
              <a:lnSpc>
                <a:spcPct val="127499"/>
              </a:lnSpc>
              <a:spcBef>
                <a:spcPts val="3135"/>
              </a:spcBef>
            </a:pP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roller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75265" y="7750244"/>
            <a:ext cx="2548255" cy="2571115"/>
            <a:chOff x="7975265" y="7750244"/>
            <a:chExt cx="2548255" cy="2571115"/>
          </a:xfrm>
        </p:grpSpPr>
        <p:sp>
          <p:nvSpPr>
            <p:cNvPr id="10" name="object 10"/>
            <p:cNvSpPr/>
            <p:nvPr/>
          </p:nvSpPr>
          <p:spPr>
            <a:xfrm>
              <a:off x="7975265" y="7750244"/>
              <a:ext cx="2548173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17148" y="7771187"/>
              <a:ext cx="2464406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60475" y="8376708"/>
              <a:ext cx="1570632" cy="4607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638480" y="9067786"/>
              <a:ext cx="1266977" cy="6177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17148" y="7771187"/>
            <a:ext cx="246443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60400" marR="501015" indent="-151765">
              <a:lnSpc>
                <a:spcPct val="127499"/>
              </a:lnSpc>
              <a:spcBef>
                <a:spcPts val="3135"/>
              </a:spcBef>
            </a:pPr>
            <a:r>
              <a:rPr sz="3450" spc="33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3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-195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450" spc="75" dirty="0">
                <a:solidFill>
                  <a:srgbClr val="FFFFFF"/>
                </a:solidFill>
                <a:latin typeface="Times New Roman"/>
                <a:cs typeface="Times New Roman"/>
              </a:rPr>
              <a:t>ice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435328" y="7750244"/>
            <a:ext cx="2437130" cy="2571115"/>
            <a:chOff x="12435328" y="7750244"/>
            <a:chExt cx="2437130" cy="2571115"/>
          </a:xfrm>
        </p:grpSpPr>
        <p:sp>
          <p:nvSpPr>
            <p:cNvPr id="16" name="object 16"/>
            <p:cNvSpPr/>
            <p:nvPr/>
          </p:nvSpPr>
          <p:spPr>
            <a:xfrm>
              <a:off x="12435328" y="7750244"/>
              <a:ext cx="2436711" cy="25706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477212" y="7771187"/>
              <a:ext cx="2352954" cy="248686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523179" y="8376708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36252" y="9067786"/>
              <a:ext cx="1266977" cy="61778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477212" y="7771187"/>
            <a:ext cx="2353310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04520" marR="76835" indent="-520700">
              <a:lnSpc>
                <a:spcPct val="127499"/>
              </a:lnSpc>
              <a:spcBef>
                <a:spcPts val="3135"/>
              </a:spcBef>
            </a:pP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95" dirty="0">
                <a:solidFill>
                  <a:srgbClr val="FFFFFF"/>
                </a:solidFill>
                <a:latin typeface="Times New Roman"/>
                <a:cs typeface="Times New Roman"/>
              </a:rPr>
              <a:t>y  </a:t>
            </a:r>
            <a:r>
              <a:rPr sz="3450" spc="185" dirty="0">
                <a:solidFill>
                  <a:srgbClr val="FFFFFF"/>
                </a:solidFill>
                <a:latin typeface="Times New Roman"/>
                <a:cs typeface="Times New Roman"/>
              </a:rPr>
              <a:t>Layer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02417" y="8175520"/>
            <a:ext cx="11781155" cy="1720214"/>
            <a:chOff x="5902417" y="8175520"/>
            <a:chExt cx="11781155" cy="1720214"/>
          </a:xfrm>
        </p:grpSpPr>
        <p:sp>
          <p:nvSpPr>
            <p:cNvPr id="22" name="object 22"/>
            <p:cNvSpPr/>
            <p:nvPr/>
          </p:nvSpPr>
          <p:spPr>
            <a:xfrm>
              <a:off x="5902417" y="8470129"/>
              <a:ext cx="2122312" cy="113085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44300" y="8491070"/>
              <a:ext cx="2038545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474026" y="8470129"/>
              <a:ext cx="2010860" cy="113085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515910" y="8491070"/>
              <a:ext cx="1927061" cy="10470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360130" y="8175520"/>
              <a:ext cx="1323268" cy="17200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01987" y="8196462"/>
              <a:ext cx="1239491" cy="163631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627766" y="8732718"/>
              <a:ext cx="785316" cy="43977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6668362" y="8634838"/>
            <a:ext cx="7073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5" dirty="0">
                <a:solidFill>
                  <a:srgbClr val="FFFFFF"/>
                </a:solidFill>
                <a:latin typeface="Times New Roman"/>
                <a:cs typeface="Times New Roman"/>
              </a:rPr>
              <a:t>DB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822585" y="8470140"/>
            <a:ext cx="1587500" cy="1130935"/>
            <a:chOff x="14822585" y="8470140"/>
            <a:chExt cx="1587500" cy="1130935"/>
          </a:xfrm>
        </p:grpSpPr>
        <p:sp>
          <p:nvSpPr>
            <p:cNvPr id="31" name="object 31"/>
            <p:cNvSpPr/>
            <p:nvPr/>
          </p:nvSpPr>
          <p:spPr>
            <a:xfrm>
              <a:off x="14822585" y="8470140"/>
              <a:ext cx="1586935" cy="113085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64500" y="8491082"/>
              <a:ext cx="1503137" cy="104708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62333" y="2537096"/>
            <a:ext cx="16547465" cy="413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0810">
              <a:lnSpc>
                <a:spcPct val="109600"/>
              </a:lnSpc>
              <a:spcBef>
                <a:spcPts val="95"/>
              </a:spcBef>
            </a:pPr>
            <a:r>
              <a:rPr sz="3700" dirty="0">
                <a:latin typeface="Palladio Uralic"/>
                <a:cs typeface="Palladio Uralic"/>
              </a:rPr>
              <a:t>Spring Boot </a:t>
            </a:r>
            <a:r>
              <a:rPr sz="3700" spc="-10" dirty="0">
                <a:latin typeface="Palladio Uralic"/>
                <a:cs typeface="Palladio Uralic"/>
              </a:rPr>
              <a:t>provides </a:t>
            </a:r>
            <a:r>
              <a:rPr sz="3700" b="1" spc="-25" dirty="0">
                <a:latin typeface="Palladio Uralic"/>
                <a:cs typeface="Palladio Uralic"/>
              </a:rPr>
              <a:t>@SpringBootTest </a:t>
            </a:r>
            <a:r>
              <a:rPr sz="3700" dirty="0">
                <a:latin typeface="Palladio Uralic"/>
                <a:cs typeface="Palladio Uralic"/>
              </a:rPr>
              <a:t>annotation for Integration testing. This  annotation </a:t>
            </a:r>
            <a:r>
              <a:rPr sz="3700" spc="-10" dirty="0">
                <a:latin typeface="Palladio Uralic"/>
                <a:cs typeface="Palladio Uralic"/>
              </a:rPr>
              <a:t>creates </a:t>
            </a:r>
            <a:r>
              <a:rPr sz="3700" spc="5" dirty="0">
                <a:latin typeface="Palladio Uralic"/>
                <a:cs typeface="Palladio Uralic"/>
              </a:rPr>
              <a:t>an </a:t>
            </a:r>
            <a:r>
              <a:rPr sz="3700" dirty="0">
                <a:latin typeface="Palladio Uralic"/>
                <a:cs typeface="Palladio Uralic"/>
              </a:rPr>
              <a:t>application context </a:t>
            </a:r>
            <a:r>
              <a:rPr sz="3700" spc="5" dirty="0">
                <a:latin typeface="Palladio Uralic"/>
                <a:cs typeface="Palladio Uralic"/>
              </a:rPr>
              <a:t>and </a:t>
            </a:r>
            <a:r>
              <a:rPr sz="3700" dirty="0">
                <a:latin typeface="Palladio Uralic"/>
                <a:cs typeface="Palladio Uralic"/>
              </a:rPr>
              <a:t>loads full application</a:t>
            </a:r>
            <a:r>
              <a:rPr sz="3700" spc="-5" dirty="0">
                <a:latin typeface="Palladio Uralic"/>
                <a:cs typeface="Palladio Uralic"/>
              </a:rPr>
              <a:t> </a:t>
            </a:r>
            <a:r>
              <a:rPr sz="3700" dirty="0">
                <a:latin typeface="Palladio Uralic"/>
                <a:cs typeface="Palladio Uralic"/>
              </a:rPr>
              <a:t>context.</a:t>
            </a:r>
            <a:endParaRPr sz="3700">
              <a:latin typeface="Palladio Uralic"/>
              <a:cs typeface="Palladio Uralic"/>
            </a:endParaRPr>
          </a:p>
          <a:p>
            <a:pPr marL="12700" marR="5080">
              <a:lnSpc>
                <a:spcPct val="109600"/>
              </a:lnSpc>
              <a:spcBef>
                <a:spcPts val="3404"/>
              </a:spcBef>
            </a:pPr>
            <a:r>
              <a:rPr sz="3700" b="1" spc="-25" dirty="0">
                <a:latin typeface="Palladio Uralic"/>
                <a:cs typeface="Palladio Uralic"/>
              </a:rPr>
              <a:t>@SpringBootTest </a:t>
            </a:r>
            <a:r>
              <a:rPr sz="3700" dirty="0">
                <a:latin typeface="Palladio Uralic"/>
                <a:cs typeface="Palladio Uralic"/>
              </a:rPr>
              <a:t>will bootstrap the full application context, which </a:t>
            </a:r>
            <a:r>
              <a:rPr sz="3700" spc="5" dirty="0">
                <a:latin typeface="Palladio Uralic"/>
                <a:cs typeface="Palladio Uralic"/>
              </a:rPr>
              <a:t>means we  </a:t>
            </a:r>
            <a:r>
              <a:rPr sz="3700" dirty="0">
                <a:latin typeface="Palladio Uralic"/>
                <a:cs typeface="Palladio Uralic"/>
              </a:rPr>
              <a:t>can </a:t>
            </a:r>
            <a:r>
              <a:rPr sz="3700" b="1" dirty="0">
                <a:latin typeface="Palladio Uralic"/>
                <a:cs typeface="Palladio Uralic"/>
              </a:rPr>
              <a:t>@Autowire </a:t>
            </a:r>
            <a:r>
              <a:rPr sz="3700" spc="5" dirty="0">
                <a:latin typeface="Palladio Uralic"/>
                <a:cs typeface="Palladio Uralic"/>
              </a:rPr>
              <a:t>any </a:t>
            </a:r>
            <a:r>
              <a:rPr sz="3700" dirty="0">
                <a:latin typeface="Palladio Uralic"/>
                <a:cs typeface="Palladio Uralic"/>
              </a:rPr>
              <a:t>bean that's picked up by component scanning into our</a:t>
            </a:r>
            <a:r>
              <a:rPr sz="3700" spc="45" dirty="0">
                <a:latin typeface="Palladio Uralic"/>
                <a:cs typeface="Palladio Uralic"/>
              </a:rPr>
              <a:t> </a:t>
            </a:r>
            <a:r>
              <a:rPr sz="3700" dirty="0">
                <a:latin typeface="Palladio Uralic"/>
                <a:cs typeface="Palladio Uralic"/>
              </a:rPr>
              <a:t>test.</a:t>
            </a:r>
            <a:endParaRPr sz="37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550"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50" b="1" spc="10" dirty="0">
                <a:latin typeface="Palladio Uralic"/>
                <a:cs typeface="Palladio Uralic"/>
              </a:rPr>
              <a:t>Integration testing -</a:t>
            </a:r>
            <a:r>
              <a:rPr sz="3350" b="1" spc="-20" dirty="0">
                <a:latin typeface="Palladio Uralic"/>
                <a:cs typeface="Palladio Uralic"/>
              </a:rPr>
              <a:t> </a:t>
            </a:r>
            <a:r>
              <a:rPr sz="3350" b="1" spc="-15" dirty="0">
                <a:latin typeface="Palladio Uralic"/>
                <a:cs typeface="Palladio Uralic"/>
              </a:rPr>
              <a:t>@SpringBootTest</a:t>
            </a:r>
            <a:endParaRPr sz="335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8245" y="531346"/>
            <a:ext cx="81965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@SpringBootTest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825" marR="5080">
              <a:lnSpc>
                <a:spcPct val="111500"/>
              </a:lnSpc>
              <a:spcBef>
                <a:spcPts val="95"/>
              </a:spcBef>
            </a:pPr>
            <a:r>
              <a:rPr dirty="0"/>
              <a:t>It starts the embedded </a:t>
            </a:r>
            <a:r>
              <a:rPr spc="-35" dirty="0"/>
              <a:t>server, </a:t>
            </a:r>
            <a:r>
              <a:rPr spc="-5" dirty="0"/>
              <a:t>creates </a:t>
            </a:r>
            <a:r>
              <a:rPr spc="5" dirty="0"/>
              <a:t>a web </a:t>
            </a:r>
            <a:r>
              <a:rPr spc="-5" dirty="0"/>
              <a:t>environment </a:t>
            </a:r>
            <a:r>
              <a:rPr spc="5" dirty="0"/>
              <a:t>and </a:t>
            </a:r>
            <a:r>
              <a:rPr dirty="0"/>
              <a:t>then enables </a:t>
            </a:r>
            <a:r>
              <a:rPr b="1" spc="-75" dirty="0">
                <a:latin typeface="Palladio Uralic"/>
                <a:cs typeface="Palladio Uralic"/>
              </a:rPr>
              <a:t>@Test </a:t>
            </a:r>
            <a:r>
              <a:rPr dirty="0"/>
              <a:t>methods </a:t>
            </a:r>
            <a:r>
              <a:rPr spc="5" dirty="0"/>
              <a:t>to  </a:t>
            </a:r>
            <a:r>
              <a:rPr dirty="0"/>
              <a:t>do integration</a:t>
            </a:r>
            <a:r>
              <a:rPr spc="-15" dirty="0"/>
              <a:t> </a:t>
            </a:r>
            <a:r>
              <a:rPr dirty="0"/>
              <a:t>testing.</a:t>
            </a:r>
          </a:p>
          <a:p>
            <a:pPr marL="365125">
              <a:lnSpc>
                <a:spcPct val="100000"/>
              </a:lnSpc>
            </a:pPr>
            <a:endParaRPr sz="3900"/>
          </a:p>
          <a:p>
            <a:pPr marL="428625" marR="3526154">
              <a:lnSpc>
                <a:spcPct val="110300"/>
              </a:lnSpc>
              <a:tabLst>
                <a:tab pos="6025515" algn="l"/>
              </a:tabLst>
            </a:pPr>
            <a:r>
              <a:rPr sz="3300" spc="-5" dirty="0"/>
              <a:t>By</a:t>
            </a:r>
            <a:r>
              <a:rPr sz="3300" spc="10" dirty="0"/>
              <a:t> </a:t>
            </a:r>
            <a:r>
              <a:rPr sz="3300" spc="-5" dirty="0"/>
              <a:t>default,</a:t>
            </a:r>
            <a:r>
              <a:rPr sz="3300" spc="15" dirty="0"/>
              <a:t> </a:t>
            </a:r>
            <a:r>
              <a:rPr sz="3300" b="1" spc="-30" dirty="0">
                <a:latin typeface="Palladio Uralic"/>
                <a:cs typeface="Palladio Uralic"/>
              </a:rPr>
              <a:t>@SpringBootTest	</a:t>
            </a:r>
            <a:r>
              <a:rPr sz="3300" spc="-5" dirty="0"/>
              <a:t>does not start a </a:t>
            </a:r>
            <a:r>
              <a:rPr sz="3300" spc="-40" dirty="0"/>
              <a:t>server. </a:t>
            </a:r>
            <a:r>
              <a:rPr sz="3300" spc="-155" dirty="0"/>
              <a:t>We </a:t>
            </a:r>
            <a:r>
              <a:rPr sz="3300" spc="-5" dirty="0"/>
              <a:t>need to add attribute  </a:t>
            </a:r>
            <a:r>
              <a:rPr sz="3300" spc="-10" dirty="0"/>
              <a:t>webEnvironment </a:t>
            </a:r>
            <a:r>
              <a:rPr sz="3300" spc="-5" dirty="0"/>
              <a:t>to further </a:t>
            </a:r>
            <a:r>
              <a:rPr sz="3300" spc="-25" dirty="0"/>
              <a:t>refine </a:t>
            </a:r>
            <a:r>
              <a:rPr sz="3300" spc="-5" dirty="0"/>
              <a:t>how your tests </a:t>
            </a:r>
            <a:r>
              <a:rPr sz="3300" spc="-15" dirty="0"/>
              <a:t>run. </a:t>
            </a:r>
            <a:r>
              <a:rPr sz="3300" spc="-5" dirty="0"/>
              <a:t>It has several</a:t>
            </a:r>
            <a:r>
              <a:rPr sz="3300" spc="75" dirty="0"/>
              <a:t> </a:t>
            </a:r>
            <a:r>
              <a:rPr sz="3300" spc="-5" dirty="0"/>
              <a:t>options:</a:t>
            </a:r>
            <a:endParaRPr sz="3300">
              <a:latin typeface="Palladio Uralic"/>
              <a:cs typeface="Palladio Uralic"/>
            </a:endParaRPr>
          </a:p>
          <a:p>
            <a:pPr marL="1109345" marR="2973705" indent="-680720">
              <a:lnSpc>
                <a:spcPct val="110300"/>
              </a:lnSpc>
              <a:tabLst>
                <a:tab pos="1108710" algn="l"/>
              </a:tabLst>
            </a:pPr>
            <a:r>
              <a:rPr sz="4950" spc="517" baseline="1683" dirty="0">
                <a:latin typeface="Noto Sans Symbols"/>
                <a:cs typeface="Noto Sans Symbols"/>
              </a:rPr>
              <a:t>★	</a:t>
            </a:r>
            <a:r>
              <a:rPr sz="3300" b="1" spc="-5" dirty="0">
                <a:latin typeface="Palladio Uralic"/>
                <a:cs typeface="Palladio Uralic"/>
              </a:rPr>
              <a:t>MOCK(Default): </a:t>
            </a:r>
            <a:r>
              <a:rPr sz="3300" spc="-5" dirty="0"/>
              <a:t>Loads a web ApplicationContext and </a:t>
            </a:r>
            <a:r>
              <a:rPr sz="3300" spc="-15" dirty="0"/>
              <a:t>provides </a:t>
            </a:r>
            <a:r>
              <a:rPr sz="3300" spc="-5" dirty="0"/>
              <a:t>a mock web  </a:t>
            </a:r>
            <a:r>
              <a:rPr sz="3300" spc="-10" dirty="0"/>
              <a:t>environment</a:t>
            </a:r>
            <a:endParaRPr sz="3300">
              <a:latin typeface="Palladio Uralic"/>
              <a:cs typeface="Palladio Uralic"/>
            </a:endParaRPr>
          </a:p>
          <a:p>
            <a:pPr marL="1109345" marR="1483995" indent="-680720">
              <a:lnSpc>
                <a:spcPct val="110300"/>
              </a:lnSpc>
              <a:spcBef>
                <a:spcPts val="5"/>
              </a:spcBef>
              <a:tabLst>
                <a:tab pos="1108710" algn="l"/>
              </a:tabLst>
            </a:pPr>
            <a:r>
              <a:rPr sz="4950" spc="517" baseline="1683" dirty="0">
                <a:latin typeface="Noto Sans Symbols"/>
                <a:cs typeface="Noto Sans Symbols"/>
              </a:rPr>
              <a:t>★	</a:t>
            </a:r>
            <a:r>
              <a:rPr sz="3300" b="1" spc="-40" dirty="0">
                <a:latin typeface="Palladio Uralic"/>
                <a:cs typeface="Palladio Uralic"/>
              </a:rPr>
              <a:t>RANDOM_PORT: </a:t>
            </a:r>
            <a:r>
              <a:rPr sz="3300" spc="-5" dirty="0"/>
              <a:t>Loads a </a:t>
            </a:r>
            <a:r>
              <a:rPr sz="3300" spc="-15" dirty="0"/>
              <a:t>WebServerApplicationContext </a:t>
            </a:r>
            <a:r>
              <a:rPr sz="3300" spc="-5" dirty="0"/>
              <a:t>and </a:t>
            </a:r>
            <a:r>
              <a:rPr sz="3300" spc="-15" dirty="0"/>
              <a:t>provides </a:t>
            </a:r>
            <a:r>
              <a:rPr sz="3300" spc="-5" dirty="0"/>
              <a:t>a </a:t>
            </a:r>
            <a:r>
              <a:rPr sz="3300" spc="-20" dirty="0"/>
              <a:t>real </a:t>
            </a:r>
            <a:r>
              <a:rPr sz="3300" spc="-5" dirty="0"/>
              <a:t>web  </a:t>
            </a:r>
            <a:r>
              <a:rPr sz="3300" spc="-10" dirty="0"/>
              <a:t>environment. </a:t>
            </a:r>
            <a:r>
              <a:rPr sz="3300" spc="-5" dirty="0"/>
              <a:t>The embedded server is started and listen on a random port. This is the  one </a:t>
            </a:r>
            <a:r>
              <a:rPr sz="3300" spc="-10" dirty="0"/>
              <a:t>should </a:t>
            </a:r>
            <a:r>
              <a:rPr sz="3300" spc="-5" dirty="0"/>
              <a:t>be used for the integration test</a:t>
            </a:r>
            <a:endParaRPr sz="3300">
              <a:latin typeface="Palladio Uralic"/>
              <a:cs typeface="Palladio Uralic"/>
            </a:endParaRPr>
          </a:p>
          <a:p>
            <a:pPr marL="1109345" marR="2014855" indent="-680720">
              <a:lnSpc>
                <a:spcPct val="110300"/>
              </a:lnSpc>
              <a:tabLst>
                <a:tab pos="1108710" algn="l"/>
              </a:tabLst>
            </a:pPr>
            <a:r>
              <a:rPr sz="4950" spc="517" baseline="1683" dirty="0">
                <a:latin typeface="Noto Sans Symbols"/>
                <a:cs typeface="Noto Sans Symbols"/>
              </a:rPr>
              <a:t>★	</a:t>
            </a:r>
            <a:r>
              <a:rPr sz="3300" b="1" spc="-40" dirty="0">
                <a:latin typeface="Palladio Uralic"/>
                <a:cs typeface="Palladio Uralic"/>
              </a:rPr>
              <a:t>DEFINED_PORT: </a:t>
            </a:r>
            <a:r>
              <a:rPr sz="3300" spc="-5" dirty="0"/>
              <a:t>Loads a </a:t>
            </a:r>
            <a:r>
              <a:rPr sz="3300" spc="-15" dirty="0"/>
              <a:t>WebServerApplicationContext </a:t>
            </a:r>
            <a:r>
              <a:rPr sz="3300" spc="-5" dirty="0"/>
              <a:t>and </a:t>
            </a:r>
            <a:r>
              <a:rPr sz="3300" spc="-15" dirty="0"/>
              <a:t>provides </a:t>
            </a:r>
            <a:r>
              <a:rPr sz="3300" spc="-5" dirty="0"/>
              <a:t>a </a:t>
            </a:r>
            <a:r>
              <a:rPr sz="3300" spc="-20" dirty="0"/>
              <a:t>real </a:t>
            </a:r>
            <a:r>
              <a:rPr sz="3300" spc="-5" dirty="0"/>
              <a:t>web  </a:t>
            </a:r>
            <a:r>
              <a:rPr sz="3300" spc="-10" dirty="0"/>
              <a:t>environment.</a:t>
            </a:r>
            <a:endParaRPr sz="3300">
              <a:latin typeface="Palladio Uralic"/>
              <a:cs typeface="Palladio Uralic"/>
            </a:endParaRPr>
          </a:p>
          <a:p>
            <a:pPr marL="1109345" marR="2677160" indent="-680720">
              <a:lnSpc>
                <a:spcPct val="110300"/>
              </a:lnSpc>
              <a:spcBef>
                <a:spcPts val="5"/>
              </a:spcBef>
              <a:tabLst>
                <a:tab pos="1108710" algn="l"/>
              </a:tabLst>
            </a:pPr>
            <a:r>
              <a:rPr sz="4950" spc="517" baseline="1683" dirty="0">
                <a:latin typeface="Noto Sans Symbols"/>
                <a:cs typeface="Noto Sans Symbols"/>
              </a:rPr>
              <a:t>★	</a:t>
            </a:r>
            <a:r>
              <a:rPr sz="3300" b="1" spc="-5" dirty="0">
                <a:latin typeface="Palladio Uralic"/>
                <a:cs typeface="Palladio Uralic"/>
              </a:rPr>
              <a:t>NONE: </a:t>
            </a:r>
            <a:r>
              <a:rPr sz="3300" spc="-5" dirty="0"/>
              <a:t>Loads an ApplicationContext by using SpringApplication but does not  </a:t>
            </a:r>
            <a:r>
              <a:rPr sz="3300" spc="-15" dirty="0"/>
              <a:t>provide </a:t>
            </a:r>
            <a:r>
              <a:rPr sz="3300" spc="-5" dirty="0"/>
              <a:t>any web</a:t>
            </a:r>
            <a:r>
              <a:rPr sz="3300" dirty="0"/>
              <a:t> </a:t>
            </a:r>
            <a:r>
              <a:rPr sz="3300" spc="-10" dirty="0"/>
              <a:t>environment</a:t>
            </a:r>
            <a:endParaRPr sz="330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2754" y="640243"/>
            <a:ext cx="1366646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Steps </a:t>
            </a:r>
            <a:r>
              <a:rPr spc="-5" dirty="0"/>
              <a:t>for Integration</a:t>
            </a:r>
            <a:r>
              <a:rPr spc="-50" dirty="0"/>
              <a:t> </a:t>
            </a:r>
            <a:r>
              <a:rPr spc="-14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9410" y="2414576"/>
            <a:ext cx="1752854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600"/>
              </a:lnSpc>
              <a:spcBef>
                <a:spcPts val="95"/>
              </a:spcBef>
            </a:pP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1. </a:t>
            </a:r>
            <a:r>
              <a:rPr sz="4100" b="1" spc="-140" dirty="0">
                <a:solidFill>
                  <a:srgbClr val="010000"/>
                </a:solidFill>
                <a:latin typeface="Palladio Uralic"/>
                <a:cs typeface="Palladio Uralic"/>
              </a:rPr>
              <a:t>We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will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add </a:t>
            </a:r>
            <a:r>
              <a:rPr sz="4100" b="1" spc="15" dirty="0">
                <a:solidFill>
                  <a:srgbClr val="010000"/>
                </a:solidFill>
                <a:latin typeface="Palladio Uralic"/>
                <a:cs typeface="Palladio Uralic"/>
              </a:rPr>
              <a:t>MySQL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driver dependency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to our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Spring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boot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application. 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Of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course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you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can use h2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in-memory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database </a:t>
            </a:r>
            <a:r>
              <a:rPr sz="4100" b="1" spc="10" dirty="0">
                <a:solidFill>
                  <a:srgbClr val="010000"/>
                </a:solidFill>
                <a:latin typeface="Palladio Uralic"/>
                <a:cs typeface="Palladio Uralic"/>
              </a:rPr>
              <a:t>for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integration</a:t>
            </a:r>
            <a:r>
              <a:rPr sz="4100" b="1" spc="-15" dirty="0">
                <a:solidFill>
                  <a:srgbClr val="010000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010000"/>
                </a:solidFill>
                <a:latin typeface="Palladio Uralic"/>
                <a:cs typeface="Palladio Uralic"/>
              </a:rPr>
              <a:t>testing</a:t>
            </a:r>
            <a:endParaRPr sz="4100">
              <a:latin typeface="Palladio Uralic"/>
              <a:cs typeface="Palladio Ural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7056" y="7414791"/>
            <a:ext cx="13858875" cy="23158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120"/>
              </a:spcBef>
              <a:buAutoNum type="arabicPeriod" startAt="2"/>
              <a:tabLst>
                <a:tab pos="536575" algn="l"/>
              </a:tabLst>
            </a:pPr>
            <a:r>
              <a:rPr sz="4100" b="1" spc="10" dirty="0">
                <a:latin typeface="Palladio Uralic"/>
                <a:cs typeface="Palladio Uralic"/>
              </a:rPr>
              <a:t>Add </a:t>
            </a:r>
            <a:r>
              <a:rPr sz="4100" b="1" spc="15" dirty="0">
                <a:latin typeface="Palladio Uralic"/>
                <a:cs typeface="Palladio Uralic"/>
              </a:rPr>
              <a:t>MySQL </a:t>
            </a:r>
            <a:r>
              <a:rPr sz="4100" b="1" spc="-30" dirty="0">
                <a:latin typeface="Palladio Uralic"/>
                <a:cs typeface="Palladio Uralic"/>
              </a:rPr>
              <a:t>configuration </a:t>
            </a:r>
            <a:r>
              <a:rPr sz="4100" b="1" spc="10" dirty="0">
                <a:latin typeface="Palladio Uralic"/>
                <a:cs typeface="Palladio Uralic"/>
              </a:rPr>
              <a:t>in </a:t>
            </a:r>
            <a:r>
              <a:rPr sz="4100" b="1" spc="5" dirty="0">
                <a:latin typeface="Palladio Uralic"/>
                <a:cs typeface="Palladio Uralic"/>
              </a:rPr>
              <a:t>application.properties</a:t>
            </a:r>
            <a:r>
              <a:rPr sz="4100" b="1" spc="-25" dirty="0">
                <a:latin typeface="Palladio Uralic"/>
                <a:cs typeface="Palladio Uralic"/>
              </a:rPr>
              <a:t> </a:t>
            </a:r>
            <a:r>
              <a:rPr sz="4100" b="1" spc="-110" dirty="0">
                <a:latin typeface="Palladio Uralic"/>
                <a:cs typeface="Palladio Uralic"/>
              </a:rPr>
              <a:t>file</a:t>
            </a:r>
            <a:endParaRPr sz="410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buAutoNum type="arabicPeriod" startAt="2"/>
            </a:pPr>
            <a:endParaRPr sz="4500">
              <a:latin typeface="Palladio Uralic"/>
              <a:cs typeface="Palladio Uralic"/>
            </a:endParaRPr>
          </a:p>
          <a:p>
            <a:pPr marL="481330" indent="-393700">
              <a:lnSpc>
                <a:spcPct val="100000"/>
              </a:lnSpc>
              <a:spcBef>
                <a:spcPts val="2840"/>
              </a:spcBef>
              <a:buSzPct val="97560"/>
              <a:buAutoNum type="arabicPeriod" startAt="2"/>
              <a:tabLst>
                <a:tab pos="481965" algn="l"/>
              </a:tabLst>
            </a:pPr>
            <a:r>
              <a:rPr sz="4100" b="1" spc="-55" dirty="0">
                <a:solidFill>
                  <a:srgbClr val="3E231A"/>
                </a:solidFill>
                <a:latin typeface="Palladio Uralic"/>
                <a:cs typeface="Palladio Uralic"/>
              </a:rPr>
              <a:t>Write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Integration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tests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for</a:t>
            </a:r>
            <a:r>
              <a:rPr sz="4100" b="1" spc="3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EmployeeController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8822" y="4264435"/>
            <a:ext cx="2765425" cy="2571115"/>
            <a:chOff x="1518822" y="4264435"/>
            <a:chExt cx="2765425" cy="2571115"/>
          </a:xfrm>
        </p:grpSpPr>
        <p:sp>
          <p:nvSpPr>
            <p:cNvPr id="6" name="object 6"/>
            <p:cNvSpPr/>
            <p:nvPr/>
          </p:nvSpPr>
          <p:spPr>
            <a:xfrm>
              <a:off x="1518822" y="426443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0706" y="4285377"/>
              <a:ext cx="2681352" cy="2486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4288" y="4785194"/>
              <a:ext cx="2073235" cy="7748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42875" y="5455331"/>
              <a:ext cx="2136060" cy="5654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85755" y="4671335"/>
            <a:ext cx="2031364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955">
              <a:lnSpc>
                <a:spcPct val="127499"/>
              </a:lnSpc>
              <a:spcBef>
                <a:spcPts val="9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260" dirty="0">
                <a:solidFill>
                  <a:srgbClr val="FFFFFF"/>
                </a:solidFill>
                <a:latin typeface="Times New Roman"/>
                <a:cs typeface="Times New Roman"/>
              </a:rPr>
              <a:t>Cont</a:t>
            </a:r>
            <a:r>
              <a:rPr sz="3450" spc="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85" dirty="0">
                <a:solidFill>
                  <a:srgbClr val="FFFFFF"/>
                </a:solidFill>
                <a:latin typeface="Times New Roman"/>
                <a:cs typeface="Times New Roman"/>
              </a:rPr>
              <a:t>oller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61325" y="4264435"/>
            <a:ext cx="2765425" cy="2571115"/>
            <a:chOff x="6661325" y="4264435"/>
            <a:chExt cx="2765425" cy="2571115"/>
          </a:xfrm>
        </p:grpSpPr>
        <p:sp>
          <p:nvSpPr>
            <p:cNvPr id="12" name="object 12"/>
            <p:cNvSpPr/>
            <p:nvPr/>
          </p:nvSpPr>
          <p:spPr>
            <a:xfrm>
              <a:off x="6661325" y="426443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3209" y="4285377"/>
              <a:ext cx="2681352" cy="2486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15493" y="4785194"/>
              <a:ext cx="2073235" cy="77484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6323" y="5560039"/>
              <a:ext cx="1570632" cy="4607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03209" y="4285377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617220" marR="351155" indent="-258445">
              <a:lnSpc>
                <a:spcPct val="127499"/>
              </a:lnSpc>
              <a:spcBef>
                <a:spcPts val="3135"/>
              </a:spcBef>
            </a:pPr>
            <a:r>
              <a:rPr sz="3450" spc="39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10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6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-204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20" dirty="0">
                <a:solidFill>
                  <a:srgbClr val="FFFFFF"/>
                </a:solidFill>
                <a:latin typeface="Times New Roman"/>
                <a:cs typeface="Times New Roman"/>
              </a:rPr>
              <a:t>ye</a:t>
            </a:r>
            <a:r>
              <a:rPr sz="3450" spc="215" dirty="0">
                <a:solidFill>
                  <a:srgbClr val="FFFFFF"/>
                </a:solidFill>
                <a:latin typeface="Times New Roman"/>
                <a:cs typeface="Times New Roman"/>
              </a:rPr>
              <a:t>e  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Service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803829" y="4264435"/>
            <a:ext cx="2765425" cy="2571115"/>
            <a:chOff x="11803829" y="4264435"/>
            <a:chExt cx="2765425" cy="2571115"/>
          </a:xfrm>
        </p:grpSpPr>
        <p:sp>
          <p:nvSpPr>
            <p:cNvPr id="18" name="object 18"/>
            <p:cNvSpPr/>
            <p:nvPr/>
          </p:nvSpPr>
          <p:spPr>
            <a:xfrm>
              <a:off x="11803829" y="4264435"/>
              <a:ext cx="2765120" cy="25706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45712" y="4285377"/>
              <a:ext cx="2681352" cy="248686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67168" y="4785194"/>
              <a:ext cx="2062764" cy="7748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051989" y="5560039"/>
              <a:ext cx="2272182" cy="6701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845712" y="4285377"/>
            <a:ext cx="2681605" cy="2487295"/>
          </a:xfrm>
          <a:prstGeom prst="rect">
            <a:avLst/>
          </a:prstGeom>
        </p:spPr>
        <p:txBody>
          <a:bodyPr vert="horz" wrap="square" lIns="0" tIns="398145" rIns="0" bIns="0" rtlCol="0">
            <a:spAutoFit/>
          </a:bodyPr>
          <a:lstStyle/>
          <a:p>
            <a:pPr marL="248285" marR="240665" indent="109855">
              <a:lnSpc>
                <a:spcPct val="127499"/>
              </a:lnSpc>
              <a:spcBef>
                <a:spcPts val="3135"/>
              </a:spcBef>
            </a:pP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Employee  </a:t>
            </a:r>
            <a:r>
              <a:rPr sz="3450" spc="-3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30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3450" spc="40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29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3450" spc="2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3450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3450" spc="340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3450" spc="1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3450" spc="14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73684" y="4326517"/>
            <a:ext cx="14321155" cy="2697480"/>
            <a:chOff x="4173684" y="4326517"/>
            <a:chExt cx="14321155" cy="2697480"/>
          </a:xfrm>
        </p:grpSpPr>
        <p:sp>
          <p:nvSpPr>
            <p:cNvPr id="24" name="object 24"/>
            <p:cNvSpPr/>
            <p:nvPr/>
          </p:nvSpPr>
          <p:spPr>
            <a:xfrm>
              <a:off x="4173684" y="4984319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5567" y="5005261"/>
              <a:ext cx="2421915" cy="1047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62290" y="4984319"/>
              <a:ext cx="2505682" cy="113085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404216" y="5005261"/>
              <a:ext cx="2421884" cy="104708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430808" y="4326517"/>
              <a:ext cx="2063602" cy="269741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472691" y="4347459"/>
              <a:ext cx="1979808" cy="261364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638236" y="5371563"/>
              <a:ext cx="1685812" cy="61778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6663965" y="5270762"/>
            <a:ext cx="15970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8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3450" spc="235" dirty="0">
                <a:solidFill>
                  <a:srgbClr val="FFFFFF"/>
                </a:solidFill>
                <a:latin typeface="Times New Roman"/>
                <a:cs typeface="Times New Roman"/>
              </a:rPr>
              <a:t>yS</a:t>
            </a:r>
            <a:r>
              <a:rPr sz="3450" spc="655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3450" spc="-1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endParaRPr sz="3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4519453" y="4984319"/>
            <a:ext cx="1960880" cy="1130935"/>
            <a:chOff x="14519453" y="4984319"/>
            <a:chExt cx="1960880" cy="1130935"/>
          </a:xfrm>
        </p:grpSpPr>
        <p:sp>
          <p:nvSpPr>
            <p:cNvPr id="33" name="object 33"/>
            <p:cNvSpPr/>
            <p:nvPr/>
          </p:nvSpPr>
          <p:spPr>
            <a:xfrm>
              <a:off x="14519453" y="4984319"/>
              <a:ext cx="1960736" cy="113085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561378" y="5005261"/>
              <a:ext cx="1876927" cy="10470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201" y="533450"/>
            <a:ext cx="148869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Unit </a:t>
            </a:r>
            <a:r>
              <a:rPr spc="-235" dirty="0"/>
              <a:t>Test </a:t>
            </a:r>
            <a:r>
              <a:rPr spc="-10" dirty="0"/>
              <a:t>Naming</a:t>
            </a:r>
            <a:r>
              <a:rPr spc="155" dirty="0"/>
              <a:t> </a:t>
            </a:r>
            <a:r>
              <a:rPr spc="-5" dirty="0"/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2874" y="2375729"/>
            <a:ext cx="124872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1.</a:t>
            </a:r>
            <a:r>
              <a:rPr sz="4100" b="1" spc="9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MethodName_StateUnderTest_ExpectedBehavior: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5590" y="3476815"/>
            <a:ext cx="12595225" cy="2708275"/>
            <a:chOff x="1405590" y="3476815"/>
            <a:chExt cx="12595225" cy="2708275"/>
          </a:xfrm>
        </p:grpSpPr>
        <p:sp>
          <p:nvSpPr>
            <p:cNvPr id="5" name="object 5"/>
            <p:cNvSpPr/>
            <p:nvPr/>
          </p:nvSpPr>
          <p:spPr>
            <a:xfrm>
              <a:off x="1405590" y="3476815"/>
              <a:ext cx="12594904" cy="270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474" y="3497757"/>
              <a:ext cx="12511137" cy="26244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2516" y="3706693"/>
              <a:ext cx="5895108" cy="607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92445" y="3832344"/>
              <a:ext cx="324597" cy="3560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2516" y="4586247"/>
              <a:ext cx="10125346" cy="6073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12211" y="4722369"/>
              <a:ext cx="387422" cy="3455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2987" y="5486743"/>
              <a:ext cx="10586065" cy="5863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7474" y="3497757"/>
            <a:ext cx="12511405" cy="26244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36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isAdult_AgeLessThan18_False</a:t>
            </a:r>
            <a:endParaRPr sz="3450">
              <a:latin typeface="Palladio Uralic"/>
              <a:cs typeface="Palladio Uralic"/>
            </a:endParaRPr>
          </a:p>
          <a:p>
            <a:pPr marL="229870" marR="1813560">
              <a:lnSpc>
                <a:spcPct val="167300"/>
              </a:lnSpc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withdrawMoney_InvalidAccount_ExceptionThrown  </a:t>
            </a:r>
            <a:r>
              <a:rPr sz="3450" spc="-5" dirty="0">
                <a:solidFill>
                  <a:srgbClr val="FFFFFF"/>
                </a:solidFill>
                <a:latin typeface="Palladio Uralic"/>
                <a:cs typeface="Palladio Uralic"/>
              </a:rPr>
              <a:t>admitStudent_MissingMandatoryFields_FailToAdmit</a:t>
            </a:r>
            <a:endParaRPr sz="3450">
              <a:latin typeface="Palladio Uralic"/>
              <a:cs typeface="Palladio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6541" y="6572398"/>
            <a:ext cx="123564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2.</a:t>
            </a:r>
            <a:r>
              <a:rPr sz="4100" b="1" spc="8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MethodName_ExpectedBehavior_StateUnderTest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05590" y="7673474"/>
            <a:ext cx="12509500" cy="2708275"/>
            <a:chOff x="1405590" y="7673474"/>
            <a:chExt cx="12509500" cy="2708275"/>
          </a:xfrm>
        </p:grpSpPr>
        <p:sp>
          <p:nvSpPr>
            <p:cNvPr id="15" name="object 15"/>
            <p:cNvSpPr/>
            <p:nvPr/>
          </p:nvSpPr>
          <p:spPr>
            <a:xfrm>
              <a:off x="1405590" y="7673474"/>
              <a:ext cx="12509147" cy="27082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474" y="7694416"/>
              <a:ext cx="12425380" cy="26244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2516" y="7895047"/>
              <a:ext cx="5863695" cy="6073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81974" y="7936931"/>
              <a:ext cx="335068" cy="4502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12516" y="8774602"/>
              <a:ext cx="10669832" cy="60731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67168" y="8806014"/>
              <a:ext cx="376951" cy="46071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2987" y="9685569"/>
              <a:ext cx="11591270" cy="57589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47474" y="7694416"/>
            <a:ext cx="12425680" cy="26244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36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isAdult_False_AgeLessThan18</a:t>
            </a:r>
            <a:endParaRPr sz="3450">
              <a:latin typeface="Palladio Uralic"/>
              <a:cs typeface="Palladio Uralic"/>
            </a:endParaRPr>
          </a:p>
          <a:p>
            <a:pPr marL="229870" marR="714375">
              <a:lnSpc>
                <a:spcPct val="167300"/>
              </a:lnSpc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withdrawMoney_ThrowsException_IfAccountIsInvalid  </a:t>
            </a:r>
            <a:r>
              <a:rPr sz="3450" spc="-5" dirty="0">
                <a:solidFill>
                  <a:srgbClr val="FFFFFF"/>
                </a:solidFill>
                <a:latin typeface="Palladio Uralic"/>
                <a:cs typeface="Palladio Uralic"/>
              </a:rPr>
              <a:t>admitStudent_FailToAdmit_IfMandatoryFieldsAreMissing</a:t>
            </a:r>
            <a:endParaRPr sz="345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201" y="533450"/>
            <a:ext cx="148869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Unit </a:t>
            </a:r>
            <a:r>
              <a:rPr spc="-235" dirty="0"/>
              <a:t>Test </a:t>
            </a:r>
            <a:r>
              <a:rPr spc="-10" dirty="0"/>
              <a:t>Naming</a:t>
            </a:r>
            <a:r>
              <a:rPr spc="155" dirty="0"/>
              <a:t> </a:t>
            </a:r>
            <a:r>
              <a:rPr spc="-5" dirty="0"/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4242" y="2163862"/>
            <a:ext cx="51873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3.</a:t>
            </a:r>
            <a:r>
              <a:rPr sz="4100" b="1" spc="-75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10" dirty="0">
                <a:solidFill>
                  <a:srgbClr val="3E231A"/>
                </a:solidFill>
                <a:latin typeface="Palladio Uralic"/>
                <a:cs typeface="Palladio Uralic"/>
              </a:rPr>
              <a:t>test[MethodName]: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5590" y="3476815"/>
            <a:ext cx="12595225" cy="2708275"/>
            <a:chOff x="1405590" y="3476815"/>
            <a:chExt cx="12595225" cy="2708275"/>
          </a:xfrm>
        </p:grpSpPr>
        <p:sp>
          <p:nvSpPr>
            <p:cNvPr id="5" name="object 5"/>
            <p:cNvSpPr/>
            <p:nvPr/>
          </p:nvSpPr>
          <p:spPr>
            <a:xfrm>
              <a:off x="1405590" y="3476815"/>
              <a:ext cx="12594904" cy="270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474" y="3497757"/>
              <a:ext cx="12511137" cy="26244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2516" y="3727635"/>
              <a:ext cx="3455392" cy="58636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2728" y="3832344"/>
              <a:ext cx="335068" cy="3560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2516" y="4607189"/>
              <a:ext cx="4115057" cy="5863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12394" y="4607189"/>
              <a:ext cx="376951" cy="4607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2516" y="5486743"/>
              <a:ext cx="4209295" cy="5863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7474" y="3497757"/>
            <a:ext cx="12511405" cy="26244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36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testSaveEmployee</a:t>
            </a:r>
            <a:endParaRPr sz="3450">
              <a:latin typeface="Palladio Uralic"/>
              <a:cs typeface="Palladio Uralic"/>
            </a:endParaRPr>
          </a:p>
          <a:p>
            <a:pPr marL="229870" marR="8013700">
              <a:lnSpc>
                <a:spcPct val="167300"/>
              </a:lnSpc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t</a:t>
            </a:r>
            <a:r>
              <a:rPr sz="3450" spc="5" dirty="0">
                <a:solidFill>
                  <a:srgbClr val="FFFFFF"/>
                </a:solidFill>
                <a:latin typeface="Palladio Uralic"/>
                <a:cs typeface="Palladio Uralic"/>
              </a:rPr>
              <a:t>e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st</a:t>
            </a:r>
            <a:r>
              <a:rPr sz="3450" spc="5" dirty="0">
                <a:solidFill>
                  <a:srgbClr val="FFFFFF"/>
                </a:solidFill>
                <a:latin typeface="Palladio Uralic"/>
                <a:cs typeface="Palladio Uralic"/>
              </a:rPr>
              <a:t>Get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E</a:t>
            </a:r>
            <a:r>
              <a:rPr sz="3450" spc="10" dirty="0">
                <a:solidFill>
                  <a:srgbClr val="FFFFFF"/>
                </a:solidFill>
                <a:latin typeface="Palladio Uralic"/>
                <a:cs typeface="Palladio Uralic"/>
              </a:rPr>
              <a:t>m</a:t>
            </a:r>
            <a:r>
              <a:rPr sz="3450" spc="5" dirty="0">
                <a:solidFill>
                  <a:srgbClr val="FFFFFF"/>
                </a:solidFill>
                <a:latin typeface="Palladio Uralic"/>
                <a:cs typeface="Palladio Uralic"/>
              </a:rPr>
              <a:t>p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lo</a:t>
            </a:r>
            <a:r>
              <a:rPr sz="3450" spc="5" dirty="0">
                <a:solidFill>
                  <a:srgbClr val="FFFFFF"/>
                </a:solidFill>
                <a:latin typeface="Palladio Uralic"/>
                <a:cs typeface="Palladio Uralic"/>
              </a:rPr>
              <a:t>yee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B</a:t>
            </a:r>
            <a:r>
              <a:rPr sz="3450" spc="5" dirty="0">
                <a:solidFill>
                  <a:srgbClr val="FFFFFF"/>
                </a:solidFill>
                <a:latin typeface="Palladio Uralic"/>
                <a:cs typeface="Palladio Uralic"/>
              </a:rPr>
              <a:t>y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Id  testUpdateEmployee</a:t>
            </a:r>
            <a:endParaRPr sz="3450">
              <a:latin typeface="Palladio Uralic"/>
              <a:cs typeface="Palladio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1767" y="6572398"/>
            <a:ext cx="65678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4. test[Feature being</a:t>
            </a:r>
            <a:r>
              <a:rPr sz="4100" b="1" spc="-1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tested]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40799" y="7673474"/>
            <a:ext cx="12509500" cy="2708275"/>
            <a:chOff x="1240799" y="7673474"/>
            <a:chExt cx="12509500" cy="2708275"/>
          </a:xfrm>
        </p:grpSpPr>
        <p:sp>
          <p:nvSpPr>
            <p:cNvPr id="15" name="object 15"/>
            <p:cNvSpPr/>
            <p:nvPr/>
          </p:nvSpPr>
          <p:spPr>
            <a:xfrm>
              <a:off x="1240799" y="7673474"/>
              <a:ext cx="12509147" cy="27082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2683" y="7694416"/>
              <a:ext cx="12425380" cy="26244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55453" y="8334824"/>
              <a:ext cx="8722247" cy="6073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62521" y="8366237"/>
              <a:ext cx="387422" cy="46071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5453" y="9245791"/>
              <a:ext cx="11214318" cy="5758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2683" y="7694416"/>
            <a:ext cx="12425680" cy="2624455"/>
          </a:xfrm>
          <a:prstGeom prst="rect">
            <a:avLst/>
          </a:prstGeom>
        </p:spPr>
        <p:txBody>
          <a:bodyPr vert="horz" wrap="square" lIns="0" tIns="258445" rIns="0" bIns="0" rtlCol="0">
            <a:spAutoFit/>
          </a:bodyPr>
          <a:lstStyle/>
          <a:p>
            <a:pPr marL="229870" marR="1101725">
              <a:lnSpc>
                <a:spcPct val="167300"/>
              </a:lnSpc>
              <a:spcBef>
                <a:spcPts val="2035"/>
              </a:spcBef>
            </a:pPr>
            <a:r>
              <a:rPr sz="3450" spc="-10" dirty="0">
                <a:solidFill>
                  <a:srgbClr val="FFFFFF"/>
                </a:solidFill>
                <a:latin typeface="Palladio Uralic"/>
                <a:cs typeface="Palladio Uralic"/>
              </a:rPr>
              <a:t>testFailToWithdrawMoneyIfAccountIsInvalid  </a:t>
            </a: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testStudentIsNotAdmittedIfMandatoryFieldsAreMissing</a:t>
            </a:r>
            <a:endParaRPr sz="345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201" y="533450"/>
            <a:ext cx="148869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Unit </a:t>
            </a:r>
            <a:r>
              <a:rPr spc="-235" dirty="0"/>
              <a:t>Test </a:t>
            </a:r>
            <a:r>
              <a:rPr spc="-10" dirty="0"/>
              <a:t>Naming</a:t>
            </a:r>
            <a:r>
              <a:rPr spc="155" dirty="0"/>
              <a:t> </a:t>
            </a:r>
            <a:r>
              <a:rPr spc="-5" dirty="0"/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8546" y="2187400"/>
            <a:ext cx="126028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5.</a:t>
            </a:r>
            <a:r>
              <a:rPr sz="4100" b="1" spc="8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Should_ExpectedBehavior_When_StateUnderTest: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5590" y="3476815"/>
            <a:ext cx="14578965" cy="2708275"/>
            <a:chOff x="1405590" y="3476815"/>
            <a:chExt cx="14578965" cy="2708275"/>
          </a:xfrm>
        </p:grpSpPr>
        <p:sp>
          <p:nvSpPr>
            <p:cNvPr id="5" name="object 5"/>
            <p:cNvSpPr/>
            <p:nvPr/>
          </p:nvSpPr>
          <p:spPr>
            <a:xfrm>
              <a:off x="1405590" y="3476815"/>
              <a:ext cx="14578404" cy="270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7474" y="3497757"/>
              <a:ext cx="14494637" cy="26244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2987" y="3706693"/>
              <a:ext cx="9402855" cy="607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31604" y="3738106"/>
              <a:ext cx="335068" cy="4502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2987" y="4586247"/>
              <a:ext cx="10031108" cy="6073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517974" y="4649073"/>
              <a:ext cx="282713" cy="418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2987" y="5465802"/>
              <a:ext cx="10313822" cy="6073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7474" y="3497757"/>
            <a:ext cx="14495144" cy="26244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36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Should_ThrowException_When_AgeLessThan18</a:t>
            </a:r>
            <a:endParaRPr sz="3450">
              <a:latin typeface="Palladio Uralic"/>
              <a:cs typeface="Palladio Uralic"/>
            </a:endParaRPr>
          </a:p>
          <a:p>
            <a:pPr marL="229870" marR="4061460">
              <a:lnSpc>
                <a:spcPct val="167300"/>
              </a:lnSpc>
            </a:pPr>
            <a:r>
              <a:rPr sz="3450" spc="-10" dirty="0">
                <a:solidFill>
                  <a:srgbClr val="FFFFFF"/>
                </a:solidFill>
                <a:latin typeface="Palladio Uralic"/>
                <a:cs typeface="Palladio Uralic"/>
              </a:rPr>
              <a:t>Should_FailToWithdrawMoney_ForInvalidAccount  </a:t>
            </a:r>
            <a:r>
              <a:rPr sz="3450" spc="-5" dirty="0">
                <a:solidFill>
                  <a:srgbClr val="FFFFFF"/>
                </a:solidFill>
                <a:latin typeface="Palladio Uralic"/>
                <a:cs typeface="Palladio Uralic"/>
              </a:rPr>
              <a:t>Should_FailToAdmit_IfMandatoryFieldsAreMissing</a:t>
            </a:r>
            <a:endParaRPr sz="3450">
              <a:latin typeface="Palladio Uralic"/>
              <a:cs typeface="Palladio Ural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5978" y="6572398"/>
            <a:ext cx="124275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6.</a:t>
            </a:r>
            <a:r>
              <a:rPr sz="4100" b="1" spc="80" dirty="0">
                <a:solidFill>
                  <a:srgbClr val="3E231A"/>
                </a:solidFill>
                <a:latin typeface="Palladio Uralic"/>
                <a:cs typeface="Palladio Uralic"/>
              </a:rPr>
              <a:t> </a:t>
            </a:r>
            <a:r>
              <a:rPr sz="4100" b="1" spc="-5" dirty="0">
                <a:solidFill>
                  <a:srgbClr val="3E231A"/>
                </a:solidFill>
                <a:latin typeface="Palladio Uralic"/>
                <a:cs typeface="Palladio Uralic"/>
              </a:rPr>
              <a:t>When_StateUnderTest_Expect_ExpectedBehavior: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05590" y="7673474"/>
            <a:ext cx="14578965" cy="2708275"/>
            <a:chOff x="1405590" y="7673474"/>
            <a:chExt cx="14578965" cy="2708275"/>
          </a:xfrm>
        </p:grpSpPr>
        <p:sp>
          <p:nvSpPr>
            <p:cNvPr id="15" name="object 15"/>
            <p:cNvSpPr/>
            <p:nvPr/>
          </p:nvSpPr>
          <p:spPr>
            <a:xfrm>
              <a:off x="1405590" y="7673474"/>
              <a:ext cx="14578404" cy="270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47474" y="7694416"/>
              <a:ext cx="14494637" cy="262443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12516" y="7895047"/>
              <a:ext cx="9109670" cy="6073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607006" y="8031169"/>
              <a:ext cx="324597" cy="3560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12516" y="8774602"/>
              <a:ext cx="10690774" cy="6073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77639" y="8806014"/>
              <a:ext cx="251301" cy="46071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2516" y="9654156"/>
              <a:ext cx="13706389" cy="60731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47474" y="7694416"/>
            <a:ext cx="14495144" cy="262445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36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When_AgeLessThan18_Expect_isAdultAsFalse</a:t>
            </a:r>
            <a:endParaRPr sz="3450">
              <a:latin typeface="Palladio Uralic"/>
              <a:cs typeface="Palladio Uralic"/>
            </a:endParaRPr>
          </a:p>
          <a:p>
            <a:pPr marL="229870" marR="681990">
              <a:lnSpc>
                <a:spcPct val="167300"/>
              </a:lnSpc>
            </a:pPr>
            <a:r>
              <a:rPr sz="3450" spc="-10" dirty="0">
                <a:solidFill>
                  <a:srgbClr val="FFFFFF"/>
                </a:solidFill>
                <a:latin typeface="Palladio Uralic"/>
                <a:cs typeface="Palladio Uralic"/>
              </a:rPr>
              <a:t>When_InvalidAccount_Expect_WithdrawMoneyToFail  </a:t>
            </a:r>
            <a:r>
              <a:rPr sz="3450" spc="-5" dirty="0">
                <a:solidFill>
                  <a:srgbClr val="FFFFFF"/>
                </a:solidFill>
                <a:latin typeface="Palladio Uralic"/>
                <a:cs typeface="Palladio Uralic"/>
              </a:rPr>
              <a:t>When_MandatoryFieldsAreMissing_Expect_StudentAdmissionToFail</a:t>
            </a:r>
            <a:endParaRPr sz="3450">
              <a:latin typeface="Palladio Uralic"/>
              <a:cs typeface="Palladio Ural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9201" y="533450"/>
            <a:ext cx="148869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Unit </a:t>
            </a:r>
            <a:r>
              <a:rPr spc="-235" dirty="0"/>
              <a:t>Test </a:t>
            </a:r>
            <a:r>
              <a:rPr spc="-10" dirty="0"/>
              <a:t>Naming</a:t>
            </a:r>
            <a:r>
              <a:rPr spc="155" dirty="0"/>
              <a:t> </a:t>
            </a:r>
            <a:r>
              <a:rPr spc="-5" dirty="0"/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7990" y="2210949"/>
            <a:ext cx="162375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5" dirty="0">
                <a:solidFill>
                  <a:srgbClr val="3E231A"/>
                </a:solidFill>
                <a:latin typeface="Palladio Uralic"/>
                <a:cs typeface="Palladio Uralic"/>
              </a:rPr>
              <a:t>7. </a:t>
            </a:r>
            <a:r>
              <a:rPr sz="4100" b="1" dirty="0">
                <a:solidFill>
                  <a:srgbClr val="3E231A"/>
                </a:solidFill>
                <a:latin typeface="Palladio Uralic"/>
                <a:cs typeface="Palladio Uralic"/>
              </a:rPr>
              <a:t>givenPreconditions_whenStateUnderTest_thenExpectedBehavior:</a:t>
            </a:r>
            <a:endParaRPr sz="4100">
              <a:latin typeface="Palladio Uralic"/>
              <a:cs typeface="Palladio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9934" y="3476815"/>
            <a:ext cx="16513810" cy="6940550"/>
            <a:chOff x="1449934" y="3476815"/>
            <a:chExt cx="16513810" cy="6940550"/>
          </a:xfrm>
        </p:grpSpPr>
        <p:sp>
          <p:nvSpPr>
            <p:cNvPr id="5" name="object 5"/>
            <p:cNvSpPr/>
            <p:nvPr/>
          </p:nvSpPr>
          <p:spPr>
            <a:xfrm>
              <a:off x="1449934" y="3476815"/>
              <a:ext cx="16074275" cy="48883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1818" y="3497757"/>
              <a:ext cx="15990507" cy="4804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3346" y="3916111"/>
              <a:ext cx="13926277" cy="607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64444" y="4041761"/>
              <a:ext cx="324597" cy="3560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53346" y="4795665"/>
              <a:ext cx="12481295" cy="6073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219462" y="4921316"/>
              <a:ext cx="293184" cy="3560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53346" y="5675219"/>
              <a:ext cx="15004778" cy="6073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42945" y="5800870"/>
              <a:ext cx="324597" cy="35601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53346" y="6554774"/>
              <a:ext cx="13633092" cy="6073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60788" y="6617599"/>
              <a:ext cx="272243" cy="41883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53346" y="7434328"/>
              <a:ext cx="15057133" cy="6073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84829" y="7497154"/>
              <a:ext cx="272243" cy="41883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3729" y="8397570"/>
              <a:ext cx="7679410" cy="20195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325615" y="8418512"/>
              <a:ext cx="7595619" cy="19358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20080" y="8868840"/>
              <a:ext cx="6512890" cy="72249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287614" y="9538976"/>
              <a:ext cx="6114997" cy="72249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97953" y="3865684"/>
            <a:ext cx="15648305" cy="6250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givenEmployeeObject_whenSaveEmployee_thenReturnSavedEmployee</a:t>
            </a:r>
            <a:endParaRPr sz="3450">
              <a:latin typeface="Palladio Uralic"/>
              <a:cs typeface="Palladio Uralic"/>
            </a:endParaRPr>
          </a:p>
          <a:p>
            <a:pPr marL="12700" marR="528320">
              <a:lnSpc>
                <a:spcPct val="167300"/>
              </a:lnSpc>
            </a:pPr>
            <a:r>
              <a:rPr sz="3450" dirty="0">
                <a:solidFill>
                  <a:srgbClr val="FFFFFF"/>
                </a:solidFill>
                <a:latin typeface="Palladio Uralic"/>
                <a:cs typeface="Palladio Uralic"/>
              </a:rPr>
              <a:t>givenEmployeesList_whenFindAll_thenReturnListOfEmployees  givenEmployeeObject_whenUpdateEmployee_thenReturnUpdatedEmployee  givenEmployeeEmail_whenFindByEmail_thenReturnEmployeeObject  </a:t>
            </a:r>
            <a:r>
              <a:rPr sz="3450" spc="-5" dirty="0">
                <a:solidFill>
                  <a:srgbClr val="FFFFFF"/>
                </a:solidFill>
                <a:latin typeface="Palladio Uralic"/>
                <a:cs typeface="Palladio Uralic"/>
              </a:rPr>
              <a:t>givenInValidEmployeeEmail_whenFindByEmail_thenReturnEmployeeObject</a:t>
            </a:r>
            <a:endParaRPr sz="3450">
              <a:latin typeface="Palladio Uralic"/>
              <a:cs typeface="Palladio Ural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0">
              <a:latin typeface="Palladio Uralic"/>
              <a:cs typeface="Palladio Uralic"/>
            </a:endParaRPr>
          </a:p>
          <a:p>
            <a:pPr marL="9449435" marR="5080" indent="-183515">
              <a:lnSpc>
                <a:spcPct val="127499"/>
              </a:lnSpc>
              <a:spcBef>
                <a:spcPts val="5"/>
              </a:spcBef>
            </a:pP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4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" dirty="0">
                <a:solidFill>
                  <a:srgbClr val="FFFFFF"/>
                </a:solidFill>
                <a:latin typeface="Arial"/>
                <a:cs typeface="Arial"/>
              </a:rPr>
              <a:t>course,</a:t>
            </a:r>
            <a:r>
              <a:rPr sz="34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8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3450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3450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Arial"/>
                <a:cs typeface="Arial"/>
              </a:rPr>
              <a:t>naming  </a:t>
            </a:r>
            <a:r>
              <a:rPr sz="3450" spc="20" dirty="0">
                <a:solidFill>
                  <a:srgbClr val="FFFFFF"/>
                </a:solidFill>
                <a:latin typeface="Arial"/>
                <a:cs typeface="Arial"/>
              </a:rPr>
              <a:t>Convention </a:t>
            </a:r>
            <a:r>
              <a:rPr sz="3450" spc="44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450" spc="-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"/>
                <a:cs typeface="Arial"/>
              </a:rPr>
              <a:t>given/when/then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2629</Words>
  <Application>Microsoft Office PowerPoint</Application>
  <PresentationFormat>Custom</PresentationFormat>
  <Paragraphs>316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Noto Sans Symbols</vt:lpstr>
      <vt:lpstr>Palladio Uralic</vt:lpstr>
      <vt:lpstr>Times New Roman</vt:lpstr>
      <vt:lpstr>Office Theme</vt:lpstr>
      <vt:lpstr>What Unit testing and  Integration testing</vt:lpstr>
      <vt:lpstr>What is Unit Testing</vt:lpstr>
      <vt:lpstr>What is Unit Testing</vt:lpstr>
      <vt:lpstr>Integration Testing</vt:lpstr>
      <vt:lpstr>Unit Test Naming Conventions</vt:lpstr>
      <vt:lpstr>Unit Test Naming Conventions</vt:lpstr>
      <vt:lpstr>Unit Test Naming Conventions</vt:lpstr>
      <vt:lpstr>Unit Test Naming Conventions</vt:lpstr>
      <vt:lpstr>Unit Test Naming Conventions</vt:lpstr>
      <vt:lpstr>Understanding Spring boot starter  test dependency</vt:lpstr>
      <vt:lpstr>Spring boot starter test dependency</vt:lpstr>
      <vt:lpstr>Spring boot starter test dependency</vt:lpstr>
      <vt:lpstr>PowerPoint Presentation</vt:lpstr>
      <vt:lpstr>AssertJ Overview</vt:lpstr>
      <vt:lpstr>PowerPoint Presentation</vt:lpstr>
      <vt:lpstr>Why I use AssertJ?</vt:lpstr>
      <vt:lpstr>You can use JUnit 5 assertions</vt:lpstr>
      <vt:lpstr>PowerPoint Presentation</vt:lpstr>
      <vt:lpstr>PowerPoint Presentation</vt:lpstr>
      <vt:lpstr>@DataJpaTest annotation</vt:lpstr>
      <vt:lpstr>@DataJpaTest annotation</vt:lpstr>
      <vt:lpstr>Spring Boot Application  Repository Layer Testing</vt:lpstr>
      <vt:lpstr>Spring Boot Application  Repository Layer Testing</vt:lpstr>
      <vt:lpstr>Repository Testing</vt:lpstr>
      <vt:lpstr>JUnit tests in BDD Style</vt:lpstr>
      <vt:lpstr>Spring Boot Application  Service Layer Testing</vt:lpstr>
      <vt:lpstr>Spring Boot Application  Service Layer Testing</vt:lpstr>
      <vt:lpstr>Service Layer Testing</vt:lpstr>
      <vt:lpstr>JUnit tests in BDD Style</vt:lpstr>
      <vt:lpstr>Spring Boot Application  Controller Layer Testing</vt:lpstr>
      <vt:lpstr>Spring Boot Application  Controller Layer Testing</vt:lpstr>
      <vt:lpstr>Controller Layer Testing</vt:lpstr>
      <vt:lpstr>Hamcrest Library</vt:lpstr>
      <vt:lpstr>JsonPath Library</vt:lpstr>
      <vt:lpstr>JUnit tests in BDD Style</vt:lpstr>
      <vt:lpstr>@WebMvcTest Annotation</vt:lpstr>
      <vt:lpstr>@WebMvcTest vs @SpringBootTest</vt:lpstr>
      <vt:lpstr>Develop JUnit Tests in BDD  Style using BBDMockito class</vt:lpstr>
      <vt:lpstr>Behavior-Driven development (BDD)</vt:lpstr>
      <vt:lpstr>Spring Boot Application  Service Layer Testing</vt:lpstr>
      <vt:lpstr>Spring Boot Application  Service Layer Testing</vt:lpstr>
      <vt:lpstr>Mocking Dependencies using Mockito</vt:lpstr>
      <vt:lpstr>Mockito @InjectMocks Annotation</vt:lpstr>
      <vt:lpstr>BDDMockito Class</vt:lpstr>
      <vt:lpstr>Mockito vs. BDDMockito</vt:lpstr>
      <vt:lpstr>Steps to use BDDMockito API</vt:lpstr>
      <vt:lpstr>Spring Boot Application  Integration Testing</vt:lpstr>
      <vt:lpstr>Integration Testing</vt:lpstr>
      <vt:lpstr>Spring Boot Application  Integration Testing</vt:lpstr>
      <vt:lpstr>Spring Boot Application  Integration Testing</vt:lpstr>
      <vt:lpstr>Spring Boot Integration Testing</vt:lpstr>
      <vt:lpstr>@SpringBootTest</vt:lpstr>
      <vt:lpstr>@SpringBootTest</vt:lpstr>
      <vt:lpstr>Steps for Integration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Unit testing and Integration testing</dc:title>
  <dc:creator>sony</dc:creator>
  <cp:lastModifiedBy>Amit C</cp:lastModifiedBy>
  <cp:revision>7</cp:revision>
  <dcterms:created xsi:type="dcterms:W3CDTF">2022-02-22T06:03:02Z</dcterms:created>
  <dcterms:modified xsi:type="dcterms:W3CDTF">2022-02-23T10:27:58Z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2021-12-23T00:00:00Z</vt:filetime>
  </property>
  <property fmtid="{D5CDD505-2E9C-101B-9397-08002B2CF9AE}" pid="3" name="Creator">
    <vt:lpwstr>Keynote</vt:lpwstr>
  </property>
  <property fmtid="{D5CDD505-2E9C-101B-9397-08002B2CF9AE}" pid="4" name="LastSaved">
    <vt:filetime>2022-02-22T00:00:00Z</vt:filetime>
  </property>
</Properties>
</file>